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6" r:id="rId1"/>
  </p:sldMasterIdLst>
  <p:notesMasterIdLst>
    <p:notesMasterId r:id="rId48"/>
  </p:notesMasterIdLst>
  <p:sldIdLst>
    <p:sldId id="256" r:id="rId2"/>
    <p:sldId id="733" r:id="rId3"/>
    <p:sldId id="744" r:id="rId4"/>
    <p:sldId id="855" r:id="rId5"/>
    <p:sldId id="856" r:id="rId6"/>
    <p:sldId id="857" r:id="rId7"/>
    <p:sldId id="858" r:id="rId8"/>
    <p:sldId id="859" r:id="rId9"/>
    <p:sldId id="897" r:id="rId10"/>
    <p:sldId id="907" r:id="rId11"/>
    <p:sldId id="898" r:id="rId12"/>
    <p:sldId id="906" r:id="rId13"/>
    <p:sldId id="908" r:id="rId14"/>
    <p:sldId id="900" r:id="rId15"/>
    <p:sldId id="909" r:id="rId16"/>
    <p:sldId id="901" r:id="rId17"/>
    <p:sldId id="910" r:id="rId18"/>
    <p:sldId id="911" r:id="rId19"/>
    <p:sldId id="895" r:id="rId20"/>
    <p:sldId id="870" r:id="rId21"/>
    <p:sldId id="864" r:id="rId22"/>
    <p:sldId id="863" r:id="rId23"/>
    <p:sldId id="865" r:id="rId24"/>
    <p:sldId id="884" r:id="rId25"/>
    <p:sldId id="892" r:id="rId26"/>
    <p:sldId id="885" r:id="rId27"/>
    <p:sldId id="886" r:id="rId28"/>
    <p:sldId id="887" r:id="rId29"/>
    <p:sldId id="888" r:id="rId30"/>
    <p:sldId id="893" r:id="rId31"/>
    <p:sldId id="894" r:id="rId32"/>
    <p:sldId id="889" r:id="rId33"/>
    <p:sldId id="890" r:id="rId34"/>
    <p:sldId id="891" r:id="rId35"/>
    <p:sldId id="877" r:id="rId36"/>
    <p:sldId id="875" r:id="rId37"/>
    <p:sldId id="862" r:id="rId38"/>
    <p:sldId id="903" r:id="rId39"/>
    <p:sldId id="879" r:id="rId40"/>
    <p:sldId id="904" r:id="rId41"/>
    <p:sldId id="880" r:id="rId42"/>
    <p:sldId id="882" r:id="rId43"/>
    <p:sldId id="883" r:id="rId44"/>
    <p:sldId id="881" r:id="rId45"/>
    <p:sldId id="737" r:id="rId46"/>
    <p:sldId id="905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pple" initials="a" lastIdx="3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6" autoAdjust="0"/>
    <p:restoredTop sz="92878" autoAdjust="0"/>
  </p:normalViewPr>
  <p:slideViewPr>
    <p:cSldViewPr>
      <p:cViewPr varScale="1">
        <p:scale>
          <a:sx n="62" d="100"/>
          <a:sy n="62" d="100"/>
        </p:scale>
        <p:origin x="804" y="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902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-1553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00" units="cm"/>
          <inkml:channel name="Y" type="integer" max="900" units="cm"/>
          <inkml:channel name="T" type="integer" max="2.14748E9" units="dev"/>
        </inkml:traceFormat>
        <inkml:channelProperties>
          <inkml:channelProperty channel="X" name="resolution" value="28.36879" units="1/cm"/>
          <inkml:channelProperty channel="Y" name="resolution" value="28.30189" units="1/cm"/>
          <inkml:channelProperty channel="T" name="resolution" value="1" units="1/dev"/>
        </inkml:channelProperties>
      </inkml:inkSource>
      <inkml:timestamp xml:id="ts0" timeString="2020-11-12T09:38:23.45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13589 17568 0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401E2E-B213-4663-8F2F-626E0644FE5C}" type="datetimeFigureOut">
              <a:rPr lang="zh-CN" altLang="en-US" smtClean="0"/>
              <a:pPr/>
              <a:t>2023/11/12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D7C13A-3E9E-4EC4-AAD3-C17E3604D20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3184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7C13A-3E9E-4EC4-AAD3-C17E3604D205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3591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D7C13A-3E9E-4EC4-AAD3-C17E3604D205}" type="slidenum">
              <a:rPr lang="zh-CN" altLang="en-US" smtClean="0"/>
              <a:pPr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27568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ctrTitle"/>
          </p:nvPr>
        </p:nvSpPr>
        <p:spPr>
          <a:xfrm>
            <a:off x="711200" y="1371600"/>
            <a:ext cx="10468864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17" name="副标题 16"/>
          <p:cNvSpPr>
            <a:spLocks noGrp="1"/>
          </p:cNvSpPr>
          <p:nvPr>
            <p:ph type="subTitle" idx="1"/>
          </p:nvPr>
        </p:nvSpPr>
        <p:spPr>
          <a:xfrm>
            <a:off x="711200" y="3228536"/>
            <a:ext cx="10472928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  <p:sp>
        <p:nvSpPr>
          <p:cNvPr id="30" name="日期占位符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DBC23-E235-47E9-874C-1B6BA12AA7D6}" type="datetimeFigureOut">
              <a:rPr lang="zh-CN" altLang="en-US" smtClean="0"/>
              <a:pPr/>
              <a:t>2023/11/12</a:t>
            </a:fld>
            <a:endParaRPr lang="zh-CN" altLang="en-US"/>
          </a:p>
        </p:txBody>
      </p:sp>
      <p:sp>
        <p:nvSpPr>
          <p:cNvPr id="19" name="页脚占位符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8BF26-9543-4752-A83F-1B0F2BED852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DBC23-E235-47E9-874C-1B6BA12AA7D6}" type="datetimeFigureOut">
              <a:rPr lang="zh-CN" altLang="en-US" smtClean="0"/>
              <a:pPr/>
              <a:t>2023/11/12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8BF26-9543-4752-A83F-1B0F2BED852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914402"/>
            <a:ext cx="2743200" cy="5211763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914402"/>
            <a:ext cx="8026400" cy="5211763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DBC23-E235-47E9-874C-1B6BA12AA7D6}" type="datetimeFigureOut">
              <a:rPr lang="zh-CN" altLang="en-US" smtClean="0"/>
              <a:pPr/>
              <a:t>2023/11/12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8BF26-9543-4752-A83F-1B0F2BED852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DBC23-E235-47E9-874C-1B6BA12AA7D6}" type="datetimeFigureOut">
              <a:rPr lang="zh-CN" altLang="en-US" smtClean="0"/>
              <a:pPr/>
              <a:t>2023/11/12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8BF26-9543-4752-A83F-1B0F2BED852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7136" y="1316736"/>
            <a:ext cx="103632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07136" y="2704664"/>
            <a:ext cx="103632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DBC23-E235-47E9-874C-1B6BA12AA7D6}" type="datetimeFigureOut">
              <a:rPr lang="zh-CN" altLang="en-US" smtClean="0"/>
              <a:pPr/>
              <a:t>2023/11/12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8BF26-9543-4752-A83F-1B0F2BED852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920085"/>
            <a:ext cx="53848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DBC23-E235-47E9-874C-1B6BA12AA7D6}" type="datetimeFigureOut">
              <a:rPr lang="zh-CN" altLang="en-US" smtClean="0"/>
              <a:pPr/>
              <a:t>2023/11/12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8BF26-9543-4752-A83F-1B0F2BED852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855248"/>
            <a:ext cx="5386917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6193368" y="1859758"/>
            <a:ext cx="5389033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609600" y="2514600"/>
            <a:ext cx="5386917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514600"/>
            <a:ext cx="5389033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DBC23-E235-47E9-874C-1B6BA12AA7D6}" type="datetimeFigureOut">
              <a:rPr lang="zh-CN" altLang="en-US" smtClean="0"/>
              <a:pPr/>
              <a:t>2023/11/12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8BF26-9543-4752-A83F-1B0F2BED852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704088"/>
            <a:ext cx="110744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DBC23-E235-47E9-874C-1B6BA12AA7D6}" type="datetimeFigureOut">
              <a:rPr lang="zh-CN" altLang="en-US" smtClean="0"/>
              <a:pPr/>
              <a:t>2023/11/12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8BF26-9543-4752-A83F-1B0F2BED852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DBC23-E235-47E9-874C-1B6BA12AA7D6}" type="datetimeFigureOut">
              <a:rPr lang="zh-CN" altLang="en-US" smtClean="0"/>
              <a:pPr/>
              <a:t>2023/11/12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8BF26-9543-4752-A83F-1B0F2BED852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514352"/>
            <a:ext cx="36576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914400" y="1676400"/>
            <a:ext cx="36576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4766733" y="1676400"/>
            <a:ext cx="6815667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DBC23-E235-47E9-874C-1B6BA12AA7D6}" type="datetimeFigureOut">
              <a:rPr lang="zh-CN" altLang="en-US" smtClean="0"/>
              <a:pPr/>
              <a:t>2023/11/12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48BF26-9543-4752-A83F-1B0F2BED852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单圆角矩形 8"/>
          <p:cNvSpPr/>
          <p:nvPr/>
        </p:nvSpPr>
        <p:spPr>
          <a:xfrm rot="420000" flipV="1">
            <a:off x="4221004" y="1108077"/>
            <a:ext cx="70104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12" name="直角三角形 11"/>
          <p:cNvSpPr/>
          <p:nvPr/>
        </p:nvSpPr>
        <p:spPr>
          <a:xfrm rot="420000" flipV="1">
            <a:off x="10672179" y="5359769"/>
            <a:ext cx="207264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 sz="18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2800" y="1176997"/>
            <a:ext cx="2950464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12800" y="2828785"/>
            <a:ext cx="29464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5DBC23-E235-47E9-874C-1B6BA12AA7D6}" type="datetimeFigureOut">
              <a:rPr lang="zh-CN" altLang="en-US" smtClean="0"/>
              <a:pPr/>
              <a:t>2023/11/12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0769600" y="6356351"/>
            <a:ext cx="812800" cy="365125"/>
          </a:xfrm>
        </p:spPr>
        <p:txBody>
          <a:bodyPr/>
          <a:lstStyle/>
          <a:p>
            <a:fld id="{C548BF26-9543-4752-A83F-1B0F2BED852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 rot="420000">
            <a:off x="4647724" y="1199517"/>
            <a:ext cx="615696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/>
              <a:t>单击图标添加图片</a:t>
            </a:r>
            <a:endParaRPr kumimoji="0" lang="en-US" dirty="0"/>
          </a:p>
        </p:txBody>
      </p:sp>
      <p:sp>
        <p:nvSpPr>
          <p:cNvPr id="10" name="任意多边形 9"/>
          <p:cNvSpPr>
            <a:spLocks/>
          </p:cNvSpPr>
          <p:nvPr/>
        </p:nvSpPr>
        <p:spPr bwMode="auto">
          <a:xfrm flipV="1">
            <a:off x="-12700" y="5816600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任意多边形 10"/>
          <p:cNvSpPr>
            <a:spLocks/>
          </p:cNvSpPr>
          <p:nvPr/>
        </p:nvSpPr>
        <p:spPr bwMode="auto">
          <a:xfrm flipV="1">
            <a:off x="5842000" y="6219826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>
            <a:spLocks/>
          </p:cNvSpPr>
          <p:nvPr/>
        </p:nvSpPr>
        <p:spPr bwMode="auto">
          <a:xfrm>
            <a:off x="-12700" y="-7144"/>
            <a:ext cx="1221740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任意多边形 7"/>
          <p:cNvSpPr>
            <a:spLocks/>
          </p:cNvSpPr>
          <p:nvPr/>
        </p:nvSpPr>
        <p:spPr bwMode="auto">
          <a:xfrm>
            <a:off x="5842000" y="-7144"/>
            <a:ext cx="63500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标题占位符 8"/>
          <p:cNvSpPr>
            <a:spLocks noGrp="1"/>
          </p:cNvSpPr>
          <p:nvPr>
            <p:ph type="title"/>
          </p:nvPr>
        </p:nvSpPr>
        <p:spPr>
          <a:xfrm>
            <a:off x="609600" y="704088"/>
            <a:ext cx="109728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0" name="文本占位符 29"/>
          <p:cNvSpPr>
            <a:spLocks noGrp="1"/>
          </p:cNvSpPr>
          <p:nvPr>
            <p:ph type="body" idx="1"/>
          </p:nvPr>
        </p:nvSpPr>
        <p:spPr>
          <a:xfrm>
            <a:off x="609600" y="1935480"/>
            <a:ext cx="109728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  <a:p>
            <a:pPr lvl="1" eaLnBrk="1" latinLnBrk="0" hangingPunct="1"/>
            <a:r>
              <a:rPr kumimoji="0" lang="zh-CN" altLang="en-US"/>
              <a:t>第二级</a:t>
            </a:r>
          </a:p>
          <a:p>
            <a:pPr lvl="2" eaLnBrk="1" latinLnBrk="0" hangingPunct="1"/>
            <a:r>
              <a:rPr kumimoji="0" lang="zh-CN" altLang="en-US"/>
              <a:t>第三级</a:t>
            </a:r>
          </a:p>
          <a:p>
            <a:pPr lvl="3" eaLnBrk="1" latinLnBrk="0" hangingPunct="1"/>
            <a:r>
              <a:rPr kumimoji="0" lang="zh-CN" altLang="en-US"/>
              <a:t>第四级</a:t>
            </a:r>
          </a:p>
          <a:p>
            <a:pPr lvl="4" eaLnBrk="1" latinLnBrk="0" hangingPunct="1"/>
            <a:r>
              <a:rPr kumimoji="0" lang="zh-CN" altLang="en-US"/>
              <a:t>第五级</a:t>
            </a:r>
            <a:endParaRPr kumimoji="0" lang="en-US"/>
          </a:p>
        </p:txBody>
      </p:sp>
      <p:sp>
        <p:nvSpPr>
          <p:cNvPr id="10" name="日期占位符 9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05DBC23-E235-47E9-874C-1B6BA12AA7D6}" type="datetimeFigureOut">
              <a:rPr lang="zh-CN" altLang="en-US" smtClean="0"/>
              <a:pPr/>
              <a:t>2023/11/12</a:t>
            </a:fld>
            <a:endParaRPr lang="zh-CN" altLang="en-US"/>
          </a:p>
        </p:txBody>
      </p:sp>
      <p:sp>
        <p:nvSpPr>
          <p:cNvPr id="22" name="页脚占位符 21"/>
          <p:cNvSpPr>
            <a:spLocks noGrp="1"/>
          </p:cNvSpPr>
          <p:nvPr>
            <p:ph type="ftr" sz="quarter" idx="3"/>
          </p:nvPr>
        </p:nvSpPr>
        <p:spPr>
          <a:xfrm>
            <a:off x="3556000" y="6356351"/>
            <a:ext cx="44704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4"/>
          </p:nvPr>
        </p:nvSpPr>
        <p:spPr>
          <a:xfrm>
            <a:off x="10566400" y="6356351"/>
            <a:ext cx="1016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C548BF26-9543-4752-A83F-1B0F2BED852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-25356" y="202408"/>
            <a:ext cx="12240731" cy="649224"/>
            <a:chOff x="-19045" y="216550"/>
            <a:chExt cx="9180548" cy="649224"/>
          </a:xfrm>
        </p:grpSpPr>
        <p:sp>
          <p:nvSpPr>
            <p:cNvPr id="12" name="任意多边形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sz="1800"/>
            </a:p>
          </p:txBody>
        </p:sp>
        <p:sp>
          <p:nvSpPr>
            <p:cNvPr id="13" name="任意多边形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 sz="180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3"/><Relationship Id="rId1" Type="http://schemas.openxmlformats.org/officeDocument/2006/relationships/audio" Target="NULL" TargetMode="External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jpe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881158" y="785794"/>
            <a:ext cx="8501122" cy="2414606"/>
          </a:xfrm>
        </p:spPr>
        <p:txBody>
          <a:bodyPr>
            <a:noAutofit/>
          </a:bodyPr>
          <a:lstStyle/>
          <a:p>
            <a:pPr algn="ctr"/>
            <a:r>
              <a:rPr lang="en-US" altLang="zh-CN" sz="6600" dirty="0"/>
              <a:t>Comprehensive </a:t>
            </a:r>
            <a:br>
              <a:rPr lang="en-US" altLang="zh-CN" sz="6600" dirty="0"/>
            </a:br>
            <a:r>
              <a:rPr lang="en-US" altLang="zh-CN" sz="6600" dirty="0"/>
              <a:t>Chinese</a:t>
            </a:r>
            <a:endParaRPr lang="zh-CN" altLang="en-US" sz="66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057400" y="3500438"/>
            <a:ext cx="7854696" cy="2357454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dirty="0">
                <a:latin typeface="+mj-ea"/>
                <a:ea typeface="+mj-ea"/>
              </a:rPr>
              <a:t>Feng </a:t>
            </a:r>
            <a:r>
              <a:rPr lang="en-US" altLang="zh-CN" sz="4000" dirty="0" err="1">
                <a:latin typeface="+mj-ea"/>
                <a:ea typeface="+mj-ea"/>
              </a:rPr>
              <a:t>Laoshi</a:t>
            </a:r>
            <a:r>
              <a:rPr lang="zh-CN" altLang="en-US" sz="4000" dirty="0">
                <a:latin typeface="+mj-ea"/>
                <a:ea typeface="+mj-ea"/>
              </a:rPr>
              <a:t>（冯潇）</a:t>
            </a:r>
            <a:endParaRPr lang="en-US" altLang="zh-CN" sz="4000" dirty="0">
              <a:latin typeface="+mj-ea"/>
              <a:ea typeface="+mj-ea"/>
            </a:endParaRPr>
          </a:p>
          <a:p>
            <a:pPr algn="ctr"/>
            <a:r>
              <a:rPr lang="en-US" altLang="zh-CN" sz="4000" dirty="0">
                <a:latin typeface="+mj-ea"/>
                <a:ea typeface="+mj-ea"/>
              </a:rPr>
              <a:t>fengxiaofx@mail.xjtu.edu.cn</a:t>
            </a:r>
            <a:endParaRPr lang="zh-CN" altLang="en-US" sz="4000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35560" y="225420"/>
            <a:ext cx="8229600" cy="1143000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件</a:t>
            </a:r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5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jiàn</a:t>
            </a:r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952398" y="4899427"/>
            <a:ext cx="7992888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445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T </a:t>
            </a:r>
            <a:r>
              <a:rPr lang="en-US" altLang="zh-CN" sz="3200" dirty="0" err="1">
                <a:latin typeface="微软雅黑" pitchFamily="34" charset="-122"/>
                <a:ea typeface="微软雅黑" pitchFamily="34" charset="-122"/>
              </a:rPr>
              <a:t>xùshān</a:t>
            </a:r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                  </a:t>
            </a:r>
            <a:r>
              <a:rPr lang="en-US" altLang="zh-CN" sz="3200" dirty="0" err="1">
                <a:latin typeface="微软雅黑" pitchFamily="34" charset="-122"/>
                <a:ea typeface="微软雅黑" pitchFamily="34" charset="-122"/>
              </a:rPr>
              <a:t>máoyī</a:t>
            </a:r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      </a:t>
            </a:r>
          </a:p>
          <a:p>
            <a:pPr>
              <a:buNone/>
            </a:pPr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T</a:t>
            </a: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恤衫                         毛衣          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912" y="1701361"/>
            <a:ext cx="2120909" cy="28232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4" descr="J:\素材图片\衬衫.jpg"/>
          <p:cNvPicPr>
            <a:picLocks noChangeAspect="1" noChangeArrowheads="1"/>
          </p:cNvPicPr>
          <p:nvPr/>
        </p:nvPicPr>
        <p:blipFill rotWithShape="1">
          <a:blip r:embed="rId3" cstate="print"/>
          <a:srcRect l="12868" t="4765" r="9174" b="-2247"/>
          <a:stretch/>
        </p:blipFill>
        <p:spPr bwMode="auto">
          <a:xfrm>
            <a:off x="8431330" y="1742877"/>
            <a:ext cx="2617516" cy="294576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3" descr="J:\素材图片\T恤衫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36106" y="1701361"/>
            <a:ext cx="2545140" cy="25451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矩形 9"/>
          <p:cNvSpPr/>
          <p:nvPr/>
        </p:nvSpPr>
        <p:spPr>
          <a:xfrm>
            <a:off x="8616280" y="4970578"/>
            <a:ext cx="266931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err="1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c</a:t>
            </a:r>
            <a:r>
              <a:rPr lang="en-US" sz="3200" dirty="0" err="1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hènshān</a:t>
            </a:r>
            <a:endParaRPr lang="en-US" sz="3200" dirty="0"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   衬  衫</a:t>
            </a:r>
          </a:p>
        </p:txBody>
      </p:sp>
    </p:spTree>
    <p:extLst>
      <p:ext uri="{BB962C8B-B14F-4D97-AF65-F5344CB8AC3E}">
        <p14:creationId xmlns:p14="http://schemas.microsoft.com/office/powerpoint/2010/main" val="127777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35560" y="225420"/>
            <a:ext cx="8229600" cy="1143000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几件</a:t>
            </a:r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5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jǐ</a:t>
            </a:r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jiàn</a:t>
            </a:r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endParaRPr lang="en-US" altLang="zh-CN" sz="5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952398" y="4899427"/>
            <a:ext cx="7992888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445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-US" altLang="zh-CN" sz="32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í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jiàn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T </a:t>
            </a:r>
            <a:r>
              <a:rPr lang="en-US" altLang="zh-CN" sz="3200" dirty="0" err="1">
                <a:latin typeface="微软雅黑" pitchFamily="34" charset="-122"/>
                <a:ea typeface="微软雅黑" pitchFamily="34" charset="-122"/>
              </a:rPr>
              <a:t>xùshān</a:t>
            </a:r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en-US" altLang="zh-CN" sz="3200" dirty="0" err="1">
                <a:latin typeface="微软雅黑" pitchFamily="34" charset="-122"/>
                <a:ea typeface="微软雅黑" pitchFamily="34" charset="-122"/>
              </a:rPr>
              <a:t>y</a:t>
            </a:r>
            <a:r>
              <a:rPr lang="en-US" altLang="zh-CN" sz="32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í</a:t>
            </a:r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200" dirty="0" err="1">
                <a:latin typeface="微软雅黑" pitchFamily="34" charset="-122"/>
                <a:ea typeface="微软雅黑" pitchFamily="34" charset="-122"/>
              </a:rPr>
              <a:t>jiàn</a:t>
            </a:r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200" dirty="0" err="1">
                <a:latin typeface="微软雅黑" pitchFamily="34" charset="-122"/>
                <a:ea typeface="微软雅黑" pitchFamily="34" charset="-122"/>
              </a:rPr>
              <a:t>máoyī</a:t>
            </a:r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      </a:t>
            </a:r>
          </a:p>
          <a:p>
            <a:pPr>
              <a:buNone/>
            </a:pP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一件</a:t>
            </a:r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T</a:t>
            </a: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恤衫                   一件 毛衣          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912" y="1701361"/>
            <a:ext cx="2120909" cy="28232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4" descr="J:\素材图片\衬衫.jpg"/>
          <p:cNvPicPr>
            <a:picLocks noChangeAspect="1" noChangeArrowheads="1"/>
          </p:cNvPicPr>
          <p:nvPr/>
        </p:nvPicPr>
        <p:blipFill rotWithShape="1">
          <a:blip r:embed="rId3" cstate="print"/>
          <a:srcRect l="12868" t="4765" r="9174" b="-2247"/>
          <a:stretch/>
        </p:blipFill>
        <p:spPr bwMode="auto">
          <a:xfrm>
            <a:off x="8431330" y="1742877"/>
            <a:ext cx="2617516" cy="294576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3" descr="J:\素材图片\T恤衫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36106" y="1701361"/>
            <a:ext cx="2545140" cy="254514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矩形 9"/>
          <p:cNvSpPr/>
          <p:nvPr/>
        </p:nvSpPr>
        <p:spPr>
          <a:xfrm>
            <a:off x="8616280" y="4970578"/>
            <a:ext cx="345638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-US" altLang="zh-CN" sz="32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í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jiàn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err="1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c</a:t>
            </a:r>
            <a:r>
              <a:rPr lang="en-US" sz="3200" dirty="0" err="1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hènshān</a:t>
            </a:r>
            <a:endParaRPr lang="en-US" sz="3200" dirty="0"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   一件衬衫</a:t>
            </a:r>
          </a:p>
        </p:txBody>
      </p:sp>
    </p:spTree>
    <p:extLst>
      <p:ext uri="{BB962C8B-B14F-4D97-AF65-F5344CB8AC3E}">
        <p14:creationId xmlns:p14="http://schemas.microsoft.com/office/powerpoint/2010/main" val="3335421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tiáo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     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564430" y="5291890"/>
            <a:ext cx="447484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3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lù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</a:t>
            </a:r>
            <a:r>
              <a:rPr lang="en-US" altLang="zh-CN" sz="3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hé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 lvl="0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路                  河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1166" y="2681284"/>
            <a:ext cx="3181570" cy="238617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736" y="2877989"/>
            <a:ext cx="3239264" cy="21668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2" descr="D:\工作\XJTU\教学\素材图片\裤子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41490" y="2681284"/>
            <a:ext cx="2786082" cy="278608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矩形 11"/>
          <p:cNvSpPr/>
          <p:nvPr/>
        </p:nvSpPr>
        <p:spPr>
          <a:xfrm>
            <a:off x="3791744" y="5252452"/>
            <a:ext cx="110799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 err="1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kùzi</a:t>
            </a:r>
            <a:endParaRPr lang="en-US" sz="3600" dirty="0"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  <a:p>
            <a:r>
              <a:rPr lang="zh-CN" altLang="en-US" sz="36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裤子</a:t>
            </a:r>
          </a:p>
        </p:txBody>
      </p:sp>
      <p:pic>
        <p:nvPicPr>
          <p:cNvPr id="13" name="Picture 3" descr="J:\素材图片\裙子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2263" y="2816337"/>
            <a:ext cx="2016619" cy="201661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82518" y="5252452"/>
            <a:ext cx="2581393" cy="1279206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32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sz="3200" dirty="0" err="1">
                <a:latin typeface="微软雅黑" pitchFamily="34" charset="-122"/>
                <a:ea typeface="微软雅黑" pitchFamily="34" charset="-122"/>
              </a:rPr>
              <a:t>qúnzi</a:t>
            </a:r>
            <a:endParaRPr lang="en-US" sz="3200" dirty="0">
              <a:latin typeface="微软雅黑" pitchFamily="34" charset="-122"/>
              <a:ea typeface="微软雅黑" pitchFamily="34" charset="-122"/>
            </a:endParaRPr>
          </a:p>
          <a:p>
            <a:pPr>
              <a:buNone/>
            </a:pPr>
            <a:r>
              <a:rPr lang="en-US" sz="3200" dirty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en-US" sz="3200" dirty="0" err="1">
                <a:latin typeface="微软雅黑" pitchFamily="34" charset="-122"/>
                <a:ea typeface="微软雅黑" pitchFamily="34" charset="-122"/>
              </a:rPr>
              <a:t>裙子</a:t>
            </a:r>
            <a:endParaRPr lang="zh-CN" altLang="en-US" sz="32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97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几条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5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jǐ</a:t>
            </a:r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tiáo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6564430" y="5291890"/>
            <a:ext cx="529221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zh-CN" altLang="zh-CN" sz="3600" dirty="0">
                <a:latin typeface="微软雅黑" pitchFamily="34" charset="-122"/>
                <a:ea typeface="微软雅黑" pitchFamily="34" charset="-122"/>
              </a:rPr>
              <a:t>ì </a:t>
            </a:r>
            <a:r>
              <a:rPr lang="en-US" altLang="zh-CN" sz="3600" dirty="0" err="1">
                <a:latin typeface="微软雅黑" pitchFamily="34" charset="-122"/>
                <a:ea typeface="微软雅黑" pitchFamily="34" charset="-122"/>
              </a:rPr>
              <a:t>tiáo</a:t>
            </a:r>
            <a:r>
              <a:rPr lang="en-US" altLang="zh-CN" sz="36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600" dirty="0" err="1">
                <a:latin typeface="微软雅黑" pitchFamily="34" charset="-122"/>
                <a:ea typeface="微软雅黑" pitchFamily="34" charset="-122"/>
              </a:rPr>
              <a:t>lù</a:t>
            </a:r>
            <a:r>
              <a:rPr lang="en-US" altLang="zh-CN" sz="3600" dirty="0">
                <a:latin typeface="微软雅黑" pitchFamily="34" charset="-122"/>
                <a:ea typeface="微软雅黑" pitchFamily="34" charset="-122"/>
              </a:rPr>
              <a:t>       y</a:t>
            </a:r>
            <a:r>
              <a:rPr lang="zh-CN" altLang="zh-CN" sz="3600" dirty="0">
                <a:latin typeface="微软雅黑" pitchFamily="34" charset="-122"/>
                <a:ea typeface="微软雅黑" pitchFamily="34" charset="-122"/>
              </a:rPr>
              <a:t>ì </a:t>
            </a:r>
            <a:r>
              <a:rPr lang="en-US" altLang="zh-CN" sz="3600" dirty="0" err="1">
                <a:latin typeface="微软雅黑" pitchFamily="34" charset="-122"/>
                <a:ea typeface="微软雅黑" pitchFamily="34" charset="-122"/>
              </a:rPr>
              <a:t>tiáo</a:t>
            </a:r>
            <a:r>
              <a:rPr lang="en-US" altLang="zh-CN" sz="36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600" dirty="0" err="1">
                <a:latin typeface="微软雅黑" pitchFamily="34" charset="-122"/>
                <a:ea typeface="微软雅黑" pitchFamily="34" charset="-122"/>
              </a:rPr>
              <a:t>hé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 lvl="0"/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一条路           一条河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2924" y="2681284"/>
            <a:ext cx="3181570" cy="238617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2736" y="2681284"/>
            <a:ext cx="3239264" cy="216689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2" descr="D:\工作\XJTU\教学\素材图片\裤子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68599" y="2681284"/>
            <a:ext cx="2786082" cy="278608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" name="矩形 11"/>
          <p:cNvSpPr/>
          <p:nvPr/>
        </p:nvSpPr>
        <p:spPr>
          <a:xfrm>
            <a:off x="3500776" y="5331329"/>
            <a:ext cx="255390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latin typeface="微软雅黑" pitchFamily="34" charset="-122"/>
                <a:ea typeface="微软雅黑" pitchFamily="34" charset="-122"/>
              </a:rPr>
              <a:t>y</a:t>
            </a:r>
            <a:r>
              <a:rPr lang="zh-CN" altLang="zh-CN" sz="3600" dirty="0">
                <a:latin typeface="微软雅黑" pitchFamily="34" charset="-122"/>
                <a:ea typeface="微软雅黑" pitchFamily="34" charset="-122"/>
              </a:rPr>
              <a:t>ì </a:t>
            </a:r>
            <a:r>
              <a:rPr lang="en-US" altLang="zh-CN" sz="3600" dirty="0" err="1">
                <a:latin typeface="微软雅黑" pitchFamily="34" charset="-122"/>
                <a:ea typeface="微软雅黑" pitchFamily="34" charset="-122"/>
              </a:rPr>
              <a:t>tiáo</a:t>
            </a:r>
            <a:r>
              <a:rPr lang="en-US" altLang="zh-CN" sz="36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sz="3600" dirty="0" err="1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kùzi</a:t>
            </a:r>
            <a:endParaRPr lang="en-US" sz="3600" dirty="0"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  <a:p>
            <a:r>
              <a:rPr lang="zh-CN" altLang="en-US" sz="36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一条裤子</a:t>
            </a:r>
          </a:p>
        </p:txBody>
      </p:sp>
      <p:pic>
        <p:nvPicPr>
          <p:cNvPr id="13" name="Picture 3" descr="J:\素材图片\裙子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2263" y="2816337"/>
            <a:ext cx="2016619" cy="201661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内容占位符 2"/>
          <p:cNvSpPr>
            <a:spLocks noGrp="1"/>
          </p:cNvSpPr>
          <p:nvPr>
            <p:ph idx="1"/>
          </p:nvPr>
        </p:nvSpPr>
        <p:spPr>
          <a:xfrm>
            <a:off x="482518" y="5252452"/>
            <a:ext cx="2786081" cy="1279206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32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y</a:t>
            </a:r>
            <a:r>
              <a:rPr lang="zh-CN" altLang="zh-CN" sz="3200" dirty="0">
                <a:latin typeface="微软雅黑" pitchFamily="34" charset="-122"/>
                <a:ea typeface="微软雅黑" pitchFamily="34" charset="-122"/>
              </a:rPr>
              <a:t>ì </a:t>
            </a:r>
            <a:r>
              <a:rPr lang="en-US" altLang="zh-CN" sz="3200" dirty="0" err="1">
                <a:latin typeface="微软雅黑" pitchFamily="34" charset="-122"/>
                <a:ea typeface="微软雅黑" pitchFamily="34" charset="-122"/>
              </a:rPr>
              <a:t>tiáo</a:t>
            </a:r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sz="3200" dirty="0" err="1">
                <a:latin typeface="微软雅黑" pitchFamily="34" charset="-122"/>
                <a:ea typeface="微软雅黑" pitchFamily="34" charset="-122"/>
              </a:rPr>
              <a:t>qúnzi</a:t>
            </a:r>
            <a:endParaRPr lang="en-US" sz="3200" dirty="0">
              <a:latin typeface="微软雅黑" pitchFamily="34" charset="-122"/>
              <a:ea typeface="微软雅黑" pitchFamily="34" charset="-122"/>
            </a:endParaRPr>
          </a:p>
          <a:p>
            <a:pPr>
              <a:buNone/>
            </a:pPr>
            <a:r>
              <a:rPr lang="en-US" sz="3200" dirty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一条</a:t>
            </a:r>
            <a:r>
              <a:rPr lang="en-US" sz="3200" dirty="0" err="1">
                <a:latin typeface="微软雅黑" pitchFamily="34" charset="-122"/>
                <a:ea typeface="微软雅黑" pitchFamily="34" charset="-122"/>
              </a:rPr>
              <a:t>裙子</a:t>
            </a:r>
            <a:endParaRPr lang="zh-CN" altLang="en-US" sz="32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1307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07568" y="320408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tiáo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     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981201" y="4365105"/>
            <a:ext cx="91316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wéijīn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r>
              <a:rPr lang="en-US" altLang="zh-CN" sz="3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lǐngdài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r>
              <a:rPr lang="en-US" altLang="zh-CN" sz="3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máojīn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围巾                领带                毛巾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579" y="2243602"/>
            <a:ext cx="3274242" cy="19984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976" y="1761988"/>
            <a:ext cx="2492896" cy="24928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内容占位符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70" y="1404349"/>
            <a:ext cx="2257425" cy="2857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842874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18170" y="320408"/>
            <a:ext cx="9318998" cy="114300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几条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5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jǐ</a:t>
            </a:r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tiáo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14685" y="4441878"/>
            <a:ext cx="1092147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600" dirty="0">
                <a:latin typeface="微软雅黑" pitchFamily="34" charset="-122"/>
                <a:ea typeface="微软雅黑" pitchFamily="34" charset="-122"/>
              </a:rPr>
              <a:t> y</a:t>
            </a:r>
            <a:r>
              <a:rPr lang="zh-CN" altLang="zh-CN" sz="3600" dirty="0">
                <a:latin typeface="微软雅黑" pitchFamily="34" charset="-122"/>
                <a:ea typeface="微软雅黑" pitchFamily="34" charset="-122"/>
              </a:rPr>
              <a:t>ì </a:t>
            </a:r>
            <a:r>
              <a:rPr lang="en-US" altLang="zh-CN" sz="3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tiáo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wéijīn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s</a:t>
            </a:r>
            <a:r>
              <a:rPr lang="zh-CN" altLang="zh-CN" sz="3600" dirty="0">
                <a:latin typeface="微软雅黑" pitchFamily="34" charset="-122"/>
                <a:ea typeface="微软雅黑" pitchFamily="34" charset="-122"/>
              </a:rPr>
              <a:t>ì </a:t>
            </a:r>
            <a:r>
              <a:rPr lang="en-US" altLang="zh-CN" sz="3600" dirty="0" err="1">
                <a:latin typeface="微软雅黑" pitchFamily="34" charset="-122"/>
                <a:ea typeface="微软雅黑" pitchFamily="34" charset="-122"/>
              </a:rPr>
              <a:t>tiáo</a:t>
            </a:r>
            <a:r>
              <a:rPr lang="en-US" altLang="zh-CN" sz="36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lǐngdài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3600" dirty="0" err="1">
                <a:latin typeface="微软雅黑" pitchFamily="34" charset="-122"/>
                <a:ea typeface="微软雅黑" pitchFamily="34" charset="-122"/>
              </a:rPr>
              <a:t>liù</a:t>
            </a:r>
            <a:r>
              <a:rPr lang="zh-CN" altLang="zh-CN" sz="36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600" dirty="0" err="1">
                <a:latin typeface="微软雅黑" pitchFamily="34" charset="-122"/>
                <a:ea typeface="微软雅黑" pitchFamily="34" charset="-122"/>
              </a:rPr>
              <a:t>tiáo</a:t>
            </a:r>
            <a:r>
              <a:rPr lang="en-US" altLang="zh-CN" sz="36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3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máojīn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一条围巾                 四条领带             六条毛巾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8579" y="2243602"/>
            <a:ext cx="3274242" cy="199843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976" y="1761988"/>
            <a:ext cx="2492896" cy="249289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内容占位符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170" y="1404349"/>
            <a:ext cx="2257425" cy="2857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693246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07568" y="320408"/>
            <a:ext cx="8229600" cy="1143000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5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běn</a:t>
            </a:r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       </a:t>
            </a:r>
          </a:p>
        </p:txBody>
      </p:sp>
      <p:sp>
        <p:nvSpPr>
          <p:cNvPr id="5" name="矩形 4"/>
          <p:cNvSpPr/>
          <p:nvPr/>
        </p:nvSpPr>
        <p:spPr>
          <a:xfrm>
            <a:off x="2404630" y="4364187"/>
            <a:ext cx="8223445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  </a:t>
            </a:r>
            <a:r>
              <a:rPr lang="en-US" altLang="zh-CN" sz="36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shū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</a:t>
            </a:r>
            <a:r>
              <a:rPr lang="en-US" altLang="zh-CN" sz="36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cídiǎn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  <a:p>
            <a:pPr lvl="0">
              <a:lnSpc>
                <a:spcPct val="120000"/>
              </a:lnSpc>
            </a:pP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  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书                      词典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icture 4" descr="https://timgsa.baidu.com/timg?image&amp;quality=80&amp;size=b9999_10000&amp;sec=1600816421683&amp;di=b7bdbf4b56200e48a40ef4d290c68bdb&amp;imgtype=0&amp;src=http%3A%2F%2Fdpic.tiankong.com%2F7x%2F22%2FQJ892534369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3" t="20694" r="10737" b="6876"/>
          <a:stretch/>
        </p:blipFill>
        <p:spPr bwMode="auto">
          <a:xfrm>
            <a:off x="2405711" y="2207868"/>
            <a:ext cx="3276787" cy="20852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ss2.bdstatic.com/70cFvnSh_Q1YnxGkpoWK1HF6hhy/it/u=2563705806,3724876104&amp;fm=26&amp;gp=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1" t="553" r="14827" b="1"/>
          <a:stretch/>
        </p:blipFill>
        <p:spPr bwMode="auto">
          <a:xfrm>
            <a:off x="6960096" y="1534500"/>
            <a:ext cx="1944216" cy="272075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85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07568" y="320408"/>
            <a:ext cx="8229600" cy="1143000"/>
          </a:xfrm>
        </p:spPr>
        <p:txBody>
          <a:bodyPr>
            <a:norm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几本</a:t>
            </a:r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5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jǐ</a:t>
            </a:r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běn</a:t>
            </a:r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  <a:r>
              <a:rPr lang="zh-CN" altLang="en-US" sz="5400">
                <a:latin typeface="微软雅黑" panose="020B0503020204020204" pitchFamily="34" charset="-122"/>
                <a:ea typeface="微软雅黑" panose="020B0503020204020204" pitchFamily="34" charset="-122"/>
              </a:rPr>
              <a:t>？</a:t>
            </a:r>
            <a:r>
              <a:rPr lang="en-US" altLang="zh-CN" sz="540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endParaRPr lang="en-US" altLang="zh-CN" sz="5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04630" y="4364187"/>
            <a:ext cx="8223445" cy="1365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3600" dirty="0">
                <a:latin typeface="微软雅黑" pitchFamily="34" charset="-122"/>
                <a:ea typeface="微软雅黑" pitchFamily="34" charset="-122"/>
              </a:rPr>
              <a:t>y</a:t>
            </a:r>
            <a:r>
              <a:rPr lang="zh-CN" altLang="zh-CN" sz="3600" dirty="0">
                <a:latin typeface="微软雅黑" pitchFamily="34" charset="-122"/>
                <a:ea typeface="微软雅黑" pitchFamily="34" charset="-122"/>
              </a:rPr>
              <a:t>ì </a:t>
            </a:r>
            <a:r>
              <a:rPr lang="en-US" altLang="zh-CN" sz="3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běn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shū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</a:t>
            </a:r>
            <a:r>
              <a:rPr lang="en-US" altLang="zh-CN" sz="3600" dirty="0">
                <a:latin typeface="微软雅黑" pitchFamily="34" charset="-122"/>
                <a:ea typeface="微软雅黑" pitchFamily="34" charset="-122"/>
              </a:rPr>
              <a:t>y</a:t>
            </a:r>
            <a:r>
              <a:rPr lang="zh-CN" altLang="zh-CN" sz="3600" dirty="0">
                <a:latin typeface="微软雅黑" pitchFamily="34" charset="-122"/>
                <a:ea typeface="微软雅黑" pitchFamily="34" charset="-122"/>
              </a:rPr>
              <a:t>ì </a:t>
            </a:r>
            <a:r>
              <a:rPr lang="en-US" altLang="zh-CN" sz="3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běn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cídiǎn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  <a:p>
            <a:pPr lvl="0">
              <a:lnSpc>
                <a:spcPct val="120000"/>
              </a:lnSpc>
            </a:pP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一本书                    一本词典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Picture 4" descr="https://timgsa.baidu.com/timg?image&amp;quality=80&amp;size=b9999_10000&amp;sec=1600816421683&amp;di=b7bdbf4b56200e48a40ef4d290c68bdb&amp;imgtype=0&amp;src=http%3A%2F%2Fdpic.tiankong.com%2F7x%2F22%2FQJ8925343692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3" t="20694" r="10737" b="6876"/>
          <a:stretch/>
        </p:blipFill>
        <p:spPr bwMode="auto">
          <a:xfrm>
            <a:off x="2405711" y="2207868"/>
            <a:ext cx="3276787" cy="20852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ss2.bdstatic.com/70cFvnSh_Q1YnxGkpoWK1HF6hhy/it/u=2563705806,3724876104&amp;fm=26&amp;gp=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1" t="553" r="14827" b="1"/>
          <a:stretch/>
        </p:blipFill>
        <p:spPr bwMode="auto">
          <a:xfrm>
            <a:off x="6960096" y="1534500"/>
            <a:ext cx="1944216" cy="272075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477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775520" y="305068"/>
            <a:ext cx="7992888" cy="6247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445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>
              <a:lnSpc>
                <a:spcPct val="150000"/>
              </a:lnSpc>
              <a:buClrTx/>
              <a:buSzTx/>
              <a:buNone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Measure words </a:t>
            </a:r>
          </a:p>
          <a:p>
            <a:pPr marL="0">
              <a:lnSpc>
                <a:spcPct val="150000"/>
              </a:lnSpc>
              <a:buClrTx/>
              <a:buSzTx/>
              <a:buNone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běn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       </a:t>
            </a:r>
          </a:p>
          <a:p>
            <a:pPr marL="0">
              <a:lnSpc>
                <a:spcPct val="150000"/>
              </a:lnSpc>
              <a:buClrTx/>
              <a:buSzTx/>
              <a:buNone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gè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             </a:t>
            </a:r>
          </a:p>
          <a:p>
            <a:pPr marL="0">
              <a:lnSpc>
                <a:spcPct val="150000"/>
              </a:lnSpc>
              <a:buClrTx/>
              <a:buSzTx/>
              <a:buNone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件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jiàn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0">
              <a:lnSpc>
                <a:spcPct val="150000"/>
              </a:lnSpc>
              <a:buClrTx/>
              <a:buSzTx/>
              <a:buNone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tiáo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     </a:t>
            </a:r>
          </a:p>
          <a:p>
            <a:pPr marL="0">
              <a:buClrTx/>
              <a:buSzTx/>
              <a:buNone/>
            </a:pP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>
              <a:buClrTx/>
              <a:buSzTx/>
              <a:buNone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多少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duōshǎo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</a:p>
          <a:p>
            <a:pPr marL="0">
              <a:buClrTx/>
              <a:buSzTx/>
              <a:buNone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几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jǐ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>
              <a:buClrTx/>
              <a:buSzTx/>
              <a:buNone/>
            </a:pP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>
              <a:buClrTx/>
              <a:buSzTx/>
              <a:buNone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liǎng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 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两个   两本   两件   两条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67207" y="1514980"/>
            <a:ext cx="6156176" cy="2736304"/>
          </a:xfrm>
        </p:spPr>
        <p:txBody>
          <a:bodyPr>
            <a:normAutofit fontScale="90000"/>
          </a:bodyPr>
          <a:lstStyle/>
          <a:p>
            <a:r>
              <a:rPr lang="en-US" altLang="zh-CN" sz="4000" dirty="0"/>
              <a:t>                +                    +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b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3 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本              书</a:t>
            </a:r>
            <a:b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5            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苹果</a:t>
            </a:r>
            <a:b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3            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               鱼</a:t>
            </a:r>
            <a:b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3            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件              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恤</a:t>
            </a:r>
          </a:p>
        </p:txBody>
      </p:sp>
      <p:sp>
        <p:nvSpPr>
          <p:cNvPr id="3" name="矩形 2"/>
          <p:cNvSpPr/>
          <p:nvPr/>
        </p:nvSpPr>
        <p:spPr>
          <a:xfrm>
            <a:off x="4323177" y="1222595"/>
            <a:ext cx="18501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number </a:t>
            </a:r>
            <a:endParaRPr lang="zh-CN" altLang="en-US" sz="3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362010" y="976372"/>
            <a:ext cx="20210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measure</a:t>
            </a:r>
            <a:br>
              <a:rPr lang="en-US" altLang="zh-CN" sz="3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r>
              <a:rPr lang="en-US" altLang="zh-CN" sz="3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  word </a:t>
            </a:r>
            <a:endParaRPr lang="zh-CN" altLang="en-US" sz="3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755227" y="1177095"/>
            <a:ext cx="12057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noun</a:t>
            </a:r>
            <a:endParaRPr lang="zh-CN" altLang="en-US" sz="3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7" name="Picture 2" descr="https://timgsa.baidu.com/timg?image&amp;quality=80&amp;size=b9999_10000&amp;sec=1600818444513&amp;di=6bc3a0bc0afd5bf595792add4b4b3609&amp;imgtype=0&amp;src=http%3A%2F%2Fwww.kfzimg.com%2FG06%2FM00%2FA3%2FDD%2Fp4YBAFtf1qKAfNbHAADT9j1Gw4E953_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5" r="86" b="8572"/>
          <a:stretch/>
        </p:blipFill>
        <p:spPr bwMode="auto">
          <a:xfrm>
            <a:off x="9532109" y="2074438"/>
            <a:ext cx="621495" cy="717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timgsa.baidu.com/timg?image&amp;quality=80&amp;size=b9999_10000&amp;sec=1600818444513&amp;di=6bc3a0bc0afd5bf595792add4b4b3609&amp;imgtype=0&amp;src=http%3A%2F%2Fwww.kfzimg.com%2FG06%2FM00%2FA3%2FDD%2Fp4YBAFtf1qKAfNbHAADT9j1Gw4E953_b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5" r="86" b="8572"/>
          <a:stretch/>
        </p:blipFill>
        <p:spPr bwMode="auto">
          <a:xfrm>
            <a:off x="9200845" y="1663081"/>
            <a:ext cx="600485" cy="692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timgsa.baidu.com/timg?image&amp;quality=80&amp;size=b9999_10000&amp;sec=1600818444513&amp;di=6bc3a0bc0afd5bf595792add4b4b3609&amp;imgtype=0&amp;src=http%3A%2F%2Fwww.kfzimg.com%2FG06%2FM00%2FA3%2FDD%2Fp4YBAFtf1qKAfNbHAADT9j1Gw4E953_b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5" r="86" b="8572"/>
          <a:stretch/>
        </p:blipFill>
        <p:spPr bwMode="auto">
          <a:xfrm>
            <a:off x="10020378" y="1663080"/>
            <a:ext cx="600485" cy="692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组合 14"/>
          <p:cNvGrpSpPr/>
          <p:nvPr/>
        </p:nvGrpSpPr>
        <p:grpSpPr>
          <a:xfrm>
            <a:off x="7411616" y="2432352"/>
            <a:ext cx="1244795" cy="980691"/>
            <a:chOff x="6015216" y="2456831"/>
            <a:chExt cx="1244795" cy="980691"/>
          </a:xfrm>
        </p:grpSpPr>
        <p:pic>
          <p:nvPicPr>
            <p:cNvPr id="10" name="Picture 3" descr="D:\工作\XJTU\教学\素材图片\苹果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76663" y="2456831"/>
              <a:ext cx="577553" cy="53612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1" name="Picture 3" descr="D:\工作\XJTU\教学\素材图片\苹果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682458" y="2592198"/>
              <a:ext cx="577553" cy="53612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2" name="Picture 3" descr="D:\工作\XJTU\教学\素材图片\苹果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15216" y="2555653"/>
              <a:ext cx="577553" cy="53612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3" name="Picture 3" descr="D:\工作\XJTU\教学\素材图片\苹果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202735" y="2826026"/>
              <a:ext cx="577553" cy="53612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4" name="Picture 3" descr="D:\工作\XJTU\教学\素材图片\苹果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569981" y="2901397"/>
              <a:ext cx="577553" cy="53612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pic>
        <p:nvPicPr>
          <p:cNvPr id="1030" name="Picture 6" descr="https://timgsa.baidu.com/timg?image&amp;quality=80&amp;size=b9999_10000&amp;sec=1600988045274&amp;di=8931f8c7c4d2fbf6f1dae088fef88c06&amp;imgtype=0&amp;src=http%3A%2F%2Fimg.mp.itc.cn%2Fupload%2F20170702%2F2dccd63c5ac24b72a4db57182f9af197_th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7" t="8603" r="7938" b="1630"/>
          <a:stretch/>
        </p:blipFill>
        <p:spPr bwMode="auto">
          <a:xfrm>
            <a:off x="9616219" y="2870046"/>
            <a:ext cx="1007486" cy="1085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ss1.bdstatic.com/70cFvXSh_Q1YnxGkpoWK1HF6hhy/it/u=3737828943,2203035590&amp;fm=15&amp;gp=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731" y="4156582"/>
            <a:ext cx="1462109" cy="146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timgsa.baidu.com/timg?image&amp;quality=80&amp;size=b9999_10000&amp;sec=1600988447934&amp;di=f86d7163a3d915a7b5577aebdb4a276f&amp;imgtype=0&amp;src=http%3A%2F%2Fdpic.tiankong.com%2Fut%2Ft9%2FQJ8545525477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48" y="4251284"/>
            <a:ext cx="1258242" cy="144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434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1384" y="338006"/>
            <a:ext cx="10972800" cy="1143000"/>
          </a:xfrm>
        </p:spPr>
        <p:txBody>
          <a:bodyPr>
            <a:normAutofit/>
          </a:bodyPr>
          <a:lstStyle/>
          <a:p>
            <a:r>
              <a:rPr lang="en-US" altLang="zh-CN" dirty="0"/>
              <a:t>Words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659396" y="1700808"/>
            <a:ext cx="10756776" cy="47799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343472" y="2348880"/>
            <a:ext cx="9721080" cy="27862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多少（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duōshǎo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 many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几（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jǐ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</a:t>
            </a: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 many, how much</a:t>
            </a: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usually less than ten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preceding a measure word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3275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Lesson 3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‘I can’ statements:</a:t>
            </a:r>
          </a:p>
          <a:p>
            <a:r>
              <a:rPr lang="en-US" altLang="zh-CN" sz="3200" dirty="0"/>
              <a:t>I can introduce people’s name and nationality. </a:t>
            </a:r>
          </a:p>
          <a:p>
            <a:r>
              <a:rPr lang="en-US" sz="3200" dirty="0"/>
              <a:t>I can count 11-10o in Chinese.</a:t>
            </a:r>
          </a:p>
          <a:p>
            <a:r>
              <a:rPr lang="en-US" sz="3200" dirty="0"/>
              <a:t>I can say a few quantitative phrases in Chinese.</a:t>
            </a:r>
          </a:p>
          <a:p>
            <a:r>
              <a:rPr lang="en-US" sz="3200" dirty="0"/>
              <a:t>I can read 10 Chinese characters.</a:t>
            </a:r>
          </a:p>
          <a:p>
            <a:r>
              <a:rPr lang="en-US" altLang="zh-CN" sz="3200" dirty="0"/>
              <a:t>I can read pinyin syllables.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49232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1384" y="338006"/>
            <a:ext cx="10972800" cy="1143000"/>
          </a:xfrm>
        </p:spPr>
        <p:txBody>
          <a:bodyPr>
            <a:normAutofit/>
          </a:bodyPr>
          <a:lstStyle/>
          <a:p>
            <a:r>
              <a:rPr lang="en-US" altLang="zh-CN" dirty="0"/>
              <a:t>Words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659396" y="1700808"/>
            <a:ext cx="10756776" cy="47799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568082" y="2204864"/>
            <a:ext cx="9208438" cy="4284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哪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nǎ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which </a:t>
            </a:r>
          </a:p>
          <a:p>
            <a:pPr>
              <a:lnSpc>
                <a:spcPct val="12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guó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country</a:t>
            </a:r>
          </a:p>
          <a:p>
            <a:pPr>
              <a:lnSpc>
                <a:spcPct val="12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rén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people  person</a:t>
            </a:r>
          </a:p>
          <a:p>
            <a:pPr>
              <a:lnSpc>
                <a:spcPct val="12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哪国人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nǎ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guó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rén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您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nín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sl.   polite</a:t>
            </a: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sh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ì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be</a:t>
            </a: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am, is, are</a:t>
            </a: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endParaRPr lang="en-US" altLang="zh-CN" sz="28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6354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0161" y="148682"/>
            <a:ext cx="10972800" cy="1143000"/>
          </a:xfrm>
        </p:spPr>
        <p:txBody>
          <a:bodyPr/>
          <a:lstStyle/>
          <a:p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国家</a:t>
            </a:r>
            <a:r>
              <a:rPr lang="en-US" altLang="zh-CN" sz="3200" dirty="0" err="1">
                <a:latin typeface="微软雅黑" pitchFamily="34" charset="-122"/>
                <a:ea typeface="微软雅黑" pitchFamily="34" charset="-122"/>
              </a:rPr>
              <a:t>gu</a:t>
            </a:r>
            <a:r>
              <a:rPr lang="en-US" altLang="zh-CN" sz="3200" dirty="0" err="1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ójiā</a:t>
            </a:r>
            <a:r>
              <a:rPr lang="en-US" altLang="zh-CN" sz="32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   Country</a:t>
            </a:r>
            <a:endParaRPr lang="zh-CN" altLang="en-US" sz="3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42394" y="4582588"/>
            <a:ext cx="1958793" cy="1038212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en-US" altLang="zh-CN" sz="3200" dirty="0" err="1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Bājīsītǎn</a:t>
            </a:r>
            <a:endParaRPr lang="en-US" altLang="zh-CN" sz="3200" dirty="0"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  <a:p>
            <a:pPr algn="ctr">
              <a:buNone/>
            </a:pPr>
            <a:r>
              <a:rPr lang="zh-CN" altLang="en-US" sz="32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巴基斯坦</a:t>
            </a:r>
          </a:p>
        </p:txBody>
      </p:sp>
      <p:pic>
        <p:nvPicPr>
          <p:cNvPr id="106497" name="Picture 1" descr="J:\素材图片\中国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83432" y="2184825"/>
            <a:ext cx="3069285" cy="20217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矩形 7"/>
          <p:cNvSpPr/>
          <p:nvPr/>
        </p:nvSpPr>
        <p:spPr>
          <a:xfrm>
            <a:off x="1615567" y="4563085"/>
            <a:ext cx="2247731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Z</a:t>
            </a:r>
            <a:r>
              <a:rPr lang="en-US" sz="3200" dirty="0" err="1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hōngguó</a:t>
            </a:r>
            <a:endParaRPr lang="en-US" sz="3200" dirty="0"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32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中国</a:t>
            </a:r>
            <a:endParaRPr lang="zh-CN" altLang="en-US" sz="32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8" name="Picture 4" descr="https://timgsa.baidu.com/timg?image&amp;quality=80&amp;size=b9999_10000&amp;sec=1600382075323&amp;di=69205c19da7c8b7ab17088cfff7091b8&amp;imgtype=0&amp;src=http%3A%2F%2Fimg.lssdjt.com%2F200405%2F21%2FE30274398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856" y="2164731"/>
            <a:ext cx="2921543" cy="2021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4C082EDF-8F7C-0E63-2B85-738F0FD13EBB}"/>
              </a:ext>
            </a:extLst>
          </p:cNvPr>
          <p:cNvSpPr txBox="1">
            <a:spLocks/>
          </p:cNvSpPr>
          <p:nvPr/>
        </p:nvSpPr>
        <p:spPr>
          <a:xfrm>
            <a:off x="9192344" y="4525400"/>
            <a:ext cx="2016224" cy="10954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3200" dirty="0" err="1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T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ài</a:t>
            </a:r>
            <a:r>
              <a:rPr lang="en-US" altLang="zh-CN" sz="3200" dirty="0" err="1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guó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泰国</a:t>
            </a:r>
            <a:endParaRPr lang="zh-CN" altLang="en-US" sz="32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19613F-28B7-C143-308D-74AA87720E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272" y="2142187"/>
            <a:ext cx="3100217" cy="2066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8054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6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zh-CN" altLang="en-US" sz="32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273007" y="4062265"/>
            <a:ext cx="1757346" cy="1038212"/>
          </a:xfrm>
        </p:spPr>
        <p:txBody>
          <a:bodyPr>
            <a:normAutofit fontScale="92500" lnSpcReduction="10000"/>
          </a:bodyPr>
          <a:lstStyle/>
          <a:p>
            <a:pPr algn="ctr">
              <a:buNone/>
            </a:pPr>
            <a:r>
              <a:rPr lang="en-US" altLang="zh-CN" sz="3200" dirty="0" err="1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M</a:t>
            </a:r>
            <a:r>
              <a:rPr lang="en-US" sz="3200" dirty="0" err="1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ěiguó</a:t>
            </a:r>
            <a:endParaRPr lang="en-US" sz="3200" dirty="0"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  <a:p>
            <a:pPr algn="ctr">
              <a:buNone/>
            </a:pPr>
            <a:r>
              <a:rPr lang="zh-CN" altLang="en-US" sz="32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美国</a:t>
            </a:r>
          </a:p>
        </p:txBody>
      </p:sp>
      <p:pic>
        <p:nvPicPr>
          <p:cNvPr id="106498" name="Picture 2" descr="J:\素材图片\美国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11641" y="1486158"/>
            <a:ext cx="2865431" cy="21498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6499" name="Picture 3" descr="J:\素材图片\英国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1344" y="1512697"/>
            <a:ext cx="3600400" cy="21214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矩形 6"/>
          <p:cNvSpPr/>
          <p:nvPr/>
        </p:nvSpPr>
        <p:spPr>
          <a:xfrm>
            <a:off x="1258291" y="3952278"/>
            <a:ext cx="1835759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3200" dirty="0" err="1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Yī</a:t>
            </a:r>
            <a:r>
              <a:rPr lang="en-US" sz="3200" dirty="0" err="1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nggu</a:t>
            </a:r>
            <a:r>
              <a:rPr lang="en-US" altLang="zh-CN" sz="3200" dirty="0" err="1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ó</a:t>
            </a:r>
            <a:endParaRPr lang="en-US" altLang="zh-CN" sz="3200" dirty="0">
              <a:latin typeface="微软雅黑" pitchFamily="34" charset="-122"/>
              <a:ea typeface="微软雅黑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sz="32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英国</a:t>
            </a:r>
            <a:endParaRPr lang="zh-CN" altLang="en-US" sz="32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EC4DC9-C55A-6872-FF02-2C84CF3D0E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3957" y="1479128"/>
            <a:ext cx="3351946" cy="2225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42133530-2A0E-2CB4-7466-E5AADAEFF597}"/>
              </a:ext>
            </a:extLst>
          </p:cNvPr>
          <p:cNvSpPr txBox="1">
            <a:spLocks/>
          </p:cNvSpPr>
          <p:nvPr/>
        </p:nvSpPr>
        <p:spPr>
          <a:xfrm>
            <a:off x="9182803" y="3976023"/>
            <a:ext cx="3034681" cy="1095400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Déguó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德国 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048100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内容占位符 2"/>
          <p:cNvSpPr txBox="1">
            <a:spLocks/>
          </p:cNvSpPr>
          <p:nvPr/>
        </p:nvSpPr>
        <p:spPr>
          <a:xfrm>
            <a:off x="911424" y="3164537"/>
            <a:ext cx="2232248" cy="1621454"/>
          </a:xfrm>
          <a:prstGeom prst="rect">
            <a:avLst/>
          </a:prstGeom>
        </p:spPr>
        <p:txBody>
          <a:bodyPr vert="horz">
            <a:normAutofit fontScale="47500" lnSpcReduction="200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r>
              <a:rPr lang="en-US" altLang="zh-CN" sz="67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Éluós</a:t>
            </a:r>
            <a:r>
              <a:rPr lang="en-US" altLang="zh-CN" sz="7200" dirty="0" err="1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ī</a:t>
            </a:r>
            <a:endParaRPr lang="en-US" altLang="zh-CN" sz="67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r>
              <a:rPr lang="zh-CN" altLang="en-US" sz="6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俄罗斯</a:t>
            </a:r>
            <a:endParaRPr lang="zh-CN" altLang="en-US" sz="6700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F312FF7-0BEA-2F52-69A5-54521C93C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1" y="836713"/>
            <a:ext cx="3254152" cy="20460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查看源图像">
            <a:extLst>
              <a:ext uri="{FF2B5EF4-FFF2-40B4-BE49-F238E27FC236}">
                <a16:creationId xmlns:a16="http://schemas.microsoft.com/office/drawing/2014/main" id="{3C475ACC-E0AB-F9CB-375E-AB783E1C96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9816" y="824076"/>
            <a:ext cx="3639561" cy="20460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内容占位符 2">
            <a:extLst>
              <a:ext uri="{FF2B5EF4-FFF2-40B4-BE49-F238E27FC236}">
                <a16:creationId xmlns:a16="http://schemas.microsoft.com/office/drawing/2014/main" id="{79DBBEE4-8C5F-AEE2-DA72-821DEDBE2E91}"/>
              </a:ext>
            </a:extLst>
          </p:cNvPr>
          <p:cNvSpPr txBox="1">
            <a:spLocks/>
          </p:cNvSpPr>
          <p:nvPr/>
        </p:nvSpPr>
        <p:spPr>
          <a:xfrm>
            <a:off x="4943872" y="3678548"/>
            <a:ext cx="2962672" cy="1095400"/>
          </a:xfrm>
          <a:prstGeom prst="rect">
            <a:avLst/>
          </a:prstGeom>
        </p:spPr>
        <p:txBody>
          <a:bodyPr vert="horz">
            <a:normAutofit lnSpcReduction="100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/>
              <a:buNone/>
            </a:pP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Sūdān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Font typeface="Wingdings 2"/>
              <a:buNone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苏丹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C066F5-55D4-8840-F3C1-80AA795862C9}"/>
              </a:ext>
            </a:extLst>
          </p:cNvPr>
          <p:cNvSpPr txBox="1">
            <a:spLocks/>
          </p:cNvSpPr>
          <p:nvPr/>
        </p:nvSpPr>
        <p:spPr>
          <a:xfrm>
            <a:off x="8976320" y="3678548"/>
            <a:ext cx="2784390" cy="1095400"/>
          </a:xfrm>
          <a:prstGeom prst="rect">
            <a:avLst/>
          </a:prstGeom>
        </p:spPr>
        <p:txBody>
          <a:bodyPr vert="horz">
            <a:normAutofit fontScale="92500" lnSpcReduction="100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Mèngjiālāguó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孟加拉国</a:t>
            </a:r>
            <a:endParaRPr lang="zh-CN" altLang="en-US" sz="32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F2C2AF7-5E9D-62AA-CFD2-E4D513C41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8011" y="824076"/>
            <a:ext cx="2784389" cy="2060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38430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2"/>
          <p:cNvSpPr txBox="1">
            <a:spLocks/>
          </p:cNvSpPr>
          <p:nvPr/>
        </p:nvSpPr>
        <p:spPr>
          <a:xfrm>
            <a:off x="4943872" y="4028576"/>
            <a:ext cx="2962672" cy="10954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Náfēi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南非</a:t>
            </a:r>
          </a:p>
        </p:txBody>
      </p:sp>
      <p:sp>
        <p:nvSpPr>
          <p:cNvPr id="12" name="内容占位符 2"/>
          <p:cNvSpPr txBox="1">
            <a:spLocks/>
          </p:cNvSpPr>
          <p:nvPr/>
        </p:nvSpPr>
        <p:spPr>
          <a:xfrm>
            <a:off x="901080" y="3825120"/>
            <a:ext cx="2962672" cy="1355743"/>
          </a:xfrm>
          <a:prstGeom prst="rect">
            <a:avLst/>
          </a:prstGeom>
        </p:spPr>
        <p:txBody>
          <a:bodyPr vert="horz">
            <a:normAutofit fontScale="47500" lnSpcReduction="20000"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67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Xībānyá</a:t>
            </a:r>
            <a:r>
              <a:rPr lang="en-US" altLang="zh-CN" sz="6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 marL="0" indent="0">
              <a:buNone/>
            </a:pPr>
            <a:r>
              <a:rPr lang="zh-CN" altLang="en-US" sz="67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西班牙</a:t>
            </a:r>
          </a:p>
        </p:txBody>
      </p:sp>
      <p:pic>
        <p:nvPicPr>
          <p:cNvPr id="1026" name="Picture 2" descr="https://timgsa.baidu.com/timg?image&amp;quality=80&amp;size=b9999_10000&amp;sec=1605166978393&amp;di=7c188fc1bdf00db96d7099e992cd772c&amp;imgtype=0&amp;src=http%3A%2F%2Fgss0.baidu.com%2F7Po3dSag_xI4khGko9WTAnF6hhy%2Fzhidao%2Fwh%253D450%252C600%2Fsign%3Da7ceced30cf3d7ca0ca33772c72f923f%2Faec379310a55b319d4280b9843a98226cefc170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776" y="1572033"/>
            <a:ext cx="3312368" cy="20794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timgsa.baidu.com/timg?image&amp;quality=80&amp;size=b9999_10000&amp;sec=1605167181001&amp;di=fc199d8a71a47dd2be538a734675216a&amp;imgtype=0&amp;src=http%3A%2F%2Fwww.51yinqz.com%2Fupload%2F2013410955574363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78" y="1492564"/>
            <a:ext cx="2720502" cy="20922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42B0DB-DED0-796F-3EC1-16DEDB3ECDD7}"/>
              </a:ext>
            </a:extLst>
          </p:cNvPr>
          <p:cNvSpPr txBox="1">
            <a:spLocks/>
          </p:cNvSpPr>
          <p:nvPr/>
        </p:nvSpPr>
        <p:spPr>
          <a:xfrm>
            <a:off x="8832304" y="4028655"/>
            <a:ext cx="2962672" cy="1095400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Sīlǐlánkǎ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Font typeface="Wingdings 2"/>
              <a:buNone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斯里兰卡</a:t>
            </a:r>
            <a:endParaRPr lang="zh-CN" altLang="en-US" sz="3200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671B8B07-A2A1-ACAD-505E-7D6845269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6240" y="1600505"/>
            <a:ext cx="3237268" cy="2022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784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55440" y="1407519"/>
            <a:ext cx="10276612" cy="47525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1. 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早上好！        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Zǎoshang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hǎo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！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>
              <a:lnSpc>
                <a:spcPct val="150000"/>
              </a:lnSpc>
              <a:buNone/>
            </a:pP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2. 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哪国人              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nǎguórén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3. 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他是哪国人？   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Tā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shì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nǎguórén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？</a:t>
            </a:r>
          </a:p>
          <a:p>
            <a:pPr>
              <a:lnSpc>
                <a:spcPct val="150000"/>
              </a:lnSpc>
              <a:buNone/>
            </a:pP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4. 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你是哪国人？   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Nǐ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shì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nǎguórén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？</a:t>
            </a:r>
          </a:p>
          <a:p>
            <a:pPr>
              <a:lnSpc>
                <a:spcPct val="150000"/>
              </a:lnSpc>
              <a:buNone/>
            </a:pP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5. 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你们是哪国人？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Nǐmen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shì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nǎguórén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？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6. 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你们老师是哪国人？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Nǐmen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lǎoshī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shì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nǎguórén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？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1703512" y="764705"/>
            <a:ext cx="8229600" cy="128562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zh-CN" sz="4000" dirty="0"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 Shadowing Reading</a:t>
            </a:r>
          </a:p>
        </p:txBody>
      </p:sp>
      <p:pic>
        <p:nvPicPr>
          <p:cNvPr id="2" name="2-2-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187" end="20303.187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76320" y="85594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24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834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692696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altLang="zh-CN" sz="5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Tā</a:t>
            </a:r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shì</a:t>
            </a:r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nǎ</a:t>
            </a:r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guó</a:t>
            </a:r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rén</a:t>
            </a:r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b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他是哪国人？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0" name="Picture 2" descr="https://timgsa.baidu.com/timg?image&amp;quality=80&amp;size=b9999_10000&amp;sec=1605167352656&amp;di=096cbd1f00350588a820ed0c769c2a17&amp;imgtype=0&amp;src=http%3A%2F%2F5b0988e595225.cdn.sohucs.com%2Fimages%2F20180101%2F0b836eb0251d44ebae48eb57260efb0c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872" y="2132856"/>
            <a:ext cx="6062795" cy="3410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415480" y="3212976"/>
            <a:ext cx="29546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latin typeface="微软雅黑" pitchFamily="34" charset="-122"/>
                <a:ea typeface="微软雅黑" pitchFamily="34" charset="-122"/>
              </a:rPr>
              <a:t>他是德国人。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90757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692696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altLang="zh-CN" sz="5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Tā</a:t>
            </a:r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shì</a:t>
            </a:r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nǎ</a:t>
            </a:r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guó</a:t>
            </a:r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rén</a:t>
            </a:r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b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他是哪国人？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415480" y="3212976"/>
            <a:ext cx="29546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latin typeface="微软雅黑" pitchFamily="34" charset="-122"/>
                <a:ea typeface="微软雅黑" pitchFamily="34" charset="-122"/>
              </a:rPr>
              <a:t>他是南非人。</a:t>
            </a:r>
            <a:endParaRPr lang="zh-CN" altLang="en-US" sz="3600" dirty="0"/>
          </a:p>
        </p:txBody>
      </p:sp>
      <p:pic>
        <p:nvPicPr>
          <p:cNvPr id="3074" name="Picture 2" descr="https://timgsa.baidu.com/timg?image&amp;quality=80&amp;size=b9999_10000&amp;sec=1605169239772&amp;di=c1778282cb6e5923053ae105350956da&amp;imgtype=0&amp;src=http%3A%2F%2Fworld.people.com.cn%2FNMediaFile%2F2013%2F0623%2FMAIN20130623173000034139784256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741" y="1502553"/>
            <a:ext cx="5619750" cy="40671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2863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692696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altLang="zh-CN" sz="5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Tā</a:t>
            </a:r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shì</a:t>
            </a:r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nǎ</a:t>
            </a:r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guó</a:t>
            </a:r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rén</a:t>
            </a:r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b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他是哪国人？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7258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692696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altLang="zh-CN" sz="5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Tā</a:t>
            </a:r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shì</a:t>
            </a:r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nǎ</a:t>
            </a:r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guó</a:t>
            </a:r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rén</a:t>
            </a:r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b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他是哪国人？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415480" y="3212976"/>
            <a:ext cx="34163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latin typeface="微软雅黑" pitchFamily="34" charset="-122"/>
                <a:ea typeface="微软雅黑" pitchFamily="34" charset="-122"/>
              </a:rPr>
              <a:t>他是西班牙人。</a:t>
            </a:r>
            <a:endParaRPr lang="zh-CN" altLang="en-US" sz="3600" dirty="0"/>
          </a:p>
        </p:txBody>
      </p:sp>
      <p:pic>
        <p:nvPicPr>
          <p:cNvPr id="5122" name="Picture 2" descr="https://timgsa.baidu.com/timg?image&amp;quality=80&amp;size=b9999_10000&amp;sec=1605169368553&amp;di=8b613014d4444b751f340b64d1149c15&amp;imgtype=0&amp;src=http%3A%2F%2F5b0988e595225.cdn.sohucs.com%2Fq_70%2Cc_zoom%2Cw_640%2Fimages%2F20180914%2F12ba5f77f4fc4ed0ab633b0c69c79ce6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2144" y="2276872"/>
            <a:ext cx="2340025" cy="35244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7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006517" y="2708920"/>
            <a:ext cx="8229600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Pinyin and Pronunciation 1 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0099449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692696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altLang="zh-CN" sz="5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Tā</a:t>
            </a:r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shì</a:t>
            </a:r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nǎ</a:t>
            </a:r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guó</a:t>
            </a:r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rén</a:t>
            </a:r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b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她是哪国人？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415480" y="3212976"/>
            <a:ext cx="29546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dirty="0">
                <a:latin typeface="微软雅黑" pitchFamily="34" charset="-122"/>
                <a:ea typeface="微软雅黑" pitchFamily="34" charset="-122"/>
              </a:rPr>
              <a:t>她是中国人。</a:t>
            </a:r>
            <a:endParaRPr lang="zh-CN" altLang="en-US" sz="3600" dirty="0"/>
          </a:p>
        </p:txBody>
      </p:sp>
      <p:pic>
        <p:nvPicPr>
          <p:cNvPr id="6146" name="Picture 2" descr="https://timgsa.baidu.com/timg?image&amp;quality=80&amp;size=b9999_10000&amp;sec=1605169525293&amp;di=e7f5134adc403113208f67588eda318b&amp;imgtype=0&amp;src=http%3A%2F%2Fpics5.baidu.com%2Ffeed%2F4b90f603738da9779c806fce9d98a11f8418e3fc.jpeg%3Ftoken%3D76c20b78bd4bb6dcdae18f4480184ea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1238215"/>
            <a:ext cx="4032448" cy="52421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602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692696"/>
            <a:ext cx="10972800" cy="1143000"/>
          </a:xfrm>
        </p:spPr>
        <p:txBody>
          <a:bodyPr>
            <a:normAutofit fontScale="90000"/>
          </a:bodyPr>
          <a:lstStyle/>
          <a:p>
            <a:r>
              <a:rPr lang="en-US" altLang="zh-CN" sz="5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Tāmen</a:t>
            </a:r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shì</a:t>
            </a:r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nǎ</a:t>
            </a:r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guó</a:t>
            </a:r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rén</a:t>
            </a:r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b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她们    是哪国人？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127448" y="3068960"/>
            <a:ext cx="34563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600" dirty="0">
                <a:latin typeface="微软雅黑" pitchFamily="34" charset="-122"/>
                <a:ea typeface="微软雅黑" pitchFamily="34" charset="-122"/>
              </a:rPr>
              <a:t>她们是中国人。</a:t>
            </a:r>
            <a:endParaRPr lang="zh-CN" altLang="en-US" sz="3600" dirty="0"/>
          </a:p>
        </p:txBody>
      </p:sp>
      <p:pic>
        <p:nvPicPr>
          <p:cNvPr id="7170" name="Picture 2" descr="https://timgsa.baidu.com/timg?image&amp;quality=80&amp;size=b9999_10000&amp;sec=1605169628794&amp;di=d3065834b1fe489e15f5e2d2b834a0f2&amp;imgtype=0&amp;src=http%3A%2F%2Fappdata.langya.cn%2Fuploadfile%2F2019%2F0923%2F201909230711265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936" y="2564904"/>
            <a:ext cx="4886400" cy="3257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8944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9545" y="3864060"/>
            <a:ext cx="2016224" cy="299394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986" y="3501009"/>
            <a:ext cx="1876425" cy="128587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27288" y="1849468"/>
            <a:ext cx="559690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Nǐ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shì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nǎ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guó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rén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</a:p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你 是  哪 国   人？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14" name="矩形标注 13"/>
          <p:cNvSpPr/>
          <p:nvPr/>
        </p:nvSpPr>
        <p:spPr>
          <a:xfrm>
            <a:off x="2227288" y="1484784"/>
            <a:ext cx="4372768" cy="2043206"/>
          </a:xfrm>
          <a:prstGeom prst="wedgeRect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453" y="2588132"/>
            <a:ext cx="2813392" cy="3645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1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5422" y="3438365"/>
            <a:ext cx="2230498" cy="331212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986" y="3501009"/>
            <a:ext cx="1876425" cy="12858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951984" y="1268760"/>
            <a:ext cx="489654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Wǒ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shì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Zhōngguó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rén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我   是     中   国    人。</a:t>
            </a:r>
          </a:p>
        </p:txBody>
      </p:sp>
      <p:sp>
        <p:nvSpPr>
          <p:cNvPr id="3" name="圆角矩形标注 2"/>
          <p:cNvSpPr/>
          <p:nvPr/>
        </p:nvSpPr>
        <p:spPr>
          <a:xfrm flipH="1">
            <a:off x="5976765" y="980728"/>
            <a:ext cx="4439715" cy="1700808"/>
          </a:xfrm>
          <a:prstGeom prst="wedgeRoundRectCallou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332" y="2988744"/>
            <a:ext cx="2775769" cy="3596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1680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66844" y="1720436"/>
            <a:ext cx="9001156" cy="5137564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None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1. 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你好！  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Nǐ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hǎo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！</a:t>
            </a:r>
          </a:p>
          <a:p>
            <a:pPr>
              <a:lnSpc>
                <a:spcPct val="150000"/>
              </a:lnSpc>
              <a:buNone/>
            </a:pP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 2. 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您好！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Nín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hǎo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！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 3. 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早上好！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Zǎoshang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hǎo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！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 4. 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你是哪国人？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Nǐ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sz="2800" dirty="0" err="1">
                <a:latin typeface="微软雅黑" pitchFamily="34" charset="-122"/>
                <a:ea typeface="微软雅黑" pitchFamily="34" charset="-122"/>
              </a:rPr>
              <a:t>sh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ì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sz="2800" dirty="0" err="1">
                <a:latin typeface="微软雅黑" pitchFamily="34" charset="-122"/>
                <a:ea typeface="微软雅黑" pitchFamily="34" charset="-122"/>
              </a:rPr>
              <a:t>n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ǎ</a:t>
            </a:r>
            <a:r>
              <a:rPr lang="en-US" sz="2800" dirty="0" err="1">
                <a:latin typeface="微软雅黑" pitchFamily="34" charset="-122"/>
                <a:ea typeface="微软雅黑" pitchFamily="34" charset="-122"/>
              </a:rPr>
              <a:t>gu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ó</a:t>
            </a:r>
            <a:r>
              <a:rPr lang="en-US" sz="2800" dirty="0" err="1">
                <a:latin typeface="微软雅黑" pitchFamily="34" charset="-122"/>
                <a:ea typeface="微软雅黑" pitchFamily="34" charset="-122"/>
              </a:rPr>
              <a:t>r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é</a:t>
            </a:r>
            <a:r>
              <a:rPr lang="en-US" sz="2800" dirty="0" err="1">
                <a:latin typeface="微软雅黑" pitchFamily="34" charset="-122"/>
                <a:ea typeface="微软雅黑" pitchFamily="34" charset="-122"/>
              </a:rPr>
              <a:t>n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？</a:t>
            </a:r>
          </a:p>
          <a:p>
            <a:pPr>
              <a:lnSpc>
                <a:spcPct val="150000"/>
              </a:lnSpc>
              <a:buNone/>
            </a:pP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 5. 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他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她是哪国人？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Tā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shì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nǎguórén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？</a:t>
            </a:r>
          </a:p>
          <a:p>
            <a:pPr>
              <a:lnSpc>
                <a:spcPct val="150000"/>
              </a:lnSpc>
              <a:buNone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6. 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你们老师是哪国人？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Nǐ</a:t>
            </a:r>
            <a:r>
              <a:rPr lang="en-US" sz="2800" dirty="0" err="1">
                <a:latin typeface="微软雅黑" pitchFamily="34" charset="-122"/>
                <a:ea typeface="微软雅黑" pitchFamily="34" charset="-122"/>
              </a:rPr>
              <a:t>men</a:t>
            </a:r>
            <a:r>
              <a:rPr lang="en-US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sz="2800" dirty="0" err="1">
                <a:latin typeface="微软雅黑" pitchFamily="34" charset="-122"/>
                <a:ea typeface="微软雅黑" pitchFamily="34" charset="-122"/>
              </a:rPr>
              <a:t>l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ǎ</a:t>
            </a:r>
            <a:r>
              <a:rPr lang="en-US" sz="2800" dirty="0" err="1">
                <a:latin typeface="微软雅黑" pitchFamily="34" charset="-122"/>
                <a:ea typeface="微软雅黑" pitchFamily="34" charset="-122"/>
              </a:rPr>
              <a:t>osh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ī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sz="2800" dirty="0" err="1">
                <a:latin typeface="微软雅黑" pitchFamily="34" charset="-122"/>
                <a:ea typeface="微软雅黑" pitchFamily="34" charset="-122"/>
              </a:rPr>
              <a:t>sh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ì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sz="2800" dirty="0" err="1">
                <a:latin typeface="微软雅黑" pitchFamily="34" charset="-122"/>
                <a:ea typeface="微软雅黑" pitchFamily="34" charset="-122"/>
              </a:rPr>
              <a:t>n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ǎ</a:t>
            </a:r>
            <a:r>
              <a:rPr lang="en-US" sz="2800" dirty="0" err="1">
                <a:latin typeface="微软雅黑" pitchFamily="34" charset="-122"/>
                <a:ea typeface="微软雅黑" pitchFamily="34" charset="-122"/>
              </a:rPr>
              <a:t>gu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ó</a:t>
            </a:r>
            <a:r>
              <a:rPr lang="en-US" sz="2800" dirty="0" err="1">
                <a:latin typeface="微软雅黑" pitchFamily="34" charset="-122"/>
                <a:ea typeface="微软雅黑" pitchFamily="34" charset="-122"/>
              </a:rPr>
              <a:t>r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é</a:t>
            </a:r>
            <a:r>
              <a:rPr lang="en-US" sz="2800" dirty="0" err="1">
                <a:latin typeface="微软雅黑" pitchFamily="34" charset="-122"/>
                <a:ea typeface="微软雅黑" pitchFamily="34" charset="-122"/>
              </a:rPr>
              <a:t>n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？</a:t>
            </a:r>
          </a:p>
          <a:p>
            <a:pPr>
              <a:lnSpc>
                <a:spcPct val="150000"/>
              </a:lnSpc>
              <a:buNone/>
            </a:pP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 7. ……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是哪国人？        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……</a:t>
            </a:r>
            <a:r>
              <a:rPr lang="en-US" sz="2800" dirty="0" err="1">
                <a:latin typeface="微软雅黑" pitchFamily="34" charset="-122"/>
                <a:ea typeface="微软雅黑" pitchFamily="34" charset="-122"/>
              </a:rPr>
              <a:t>sh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ì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nǎ</a:t>
            </a:r>
            <a:r>
              <a:rPr lang="en-US" sz="2800" dirty="0" err="1">
                <a:latin typeface="微软雅黑" pitchFamily="34" charset="-122"/>
                <a:ea typeface="微软雅黑" pitchFamily="34" charset="-122"/>
              </a:rPr>
              <a:t>gu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ó</a:t>
            </a:r>
            <a:r>
              <a:rPr lang="en-US" sz="2800" dirty="0" err="1">
                <a:latin typeface="微软雅黑" pitchFamily="34" charset="-122"/>
                <a:ea typeface="微软雅黑" pitchFamily="34" charset="-122"/>
              </a:rPr>
              <a:t>r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é</a:t>
            </a:r>
            <a:r>
              <a:rPr lang="en-US" sz="2800" dirty="0" err="1">
                <a:latin typeface="微软雅黑" pitchFamily="34" charset="-122"/>
                <a:ea typeface="微软雅黑" pitchFamily="34" charset="-122"/>
              </a:rPr>
              <a:t>n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？</a:t>
            </a:r>
          </a:p>
        </p:txBody>
      </p:sp>
      <p:sp>
        <p:nvSpPr>
          <p:cNvPr id="4" name="内容占位符 2"/>
          <p:cNvSpPr txBox="1">
            <a:spLocks noGrp="1"/>
          </p:cNvSpPr>
          <p:nvPr>
            <p:ph type="title"/>
          </p:nvPr>
        </p:nvSpPr>
        <p:spPr>
          <a:xfrm>
            <a:off x="1775520" y="404664"/>
            <a:ext cx="8229600" cy="114300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zh-CN" sz="4000" dirty="0">
                <a:solidFill>
                  <a:schemeClr val="bg2">
                    <a:lumMod val="25000"/>
                  </a:schemeClr>
                </a:solidFill>
                <a:latin typeface="微软雅黑" pitchFamily="34" charset="-122"/>
                <a:ea typeface="微软雅黑" pitchFamily="34" charset="-122"/>
                <a:cs typeface="Times New Roman" panose="02020603050405020304" pitchFamily="18" charset="0"/>
              </a:rPr>
              <a:t> Answer the Questions</a:t>
            </a:r>
          </a:p>
        </p:txBody>
      </p:sp>
    </p:spTree>
    <p:extLst>
      <p:ext uri="{BB962C8B-B14F-4D97-AF65-F5344CB8AC3E}">
        <p14:creationId xmlns:p14="http://schemas.microsoft.com/office/powerpoint/2010/main" val="1358612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1384" y="338006"/>
            <a:ext cx="10972800" cy="1143000"/>
          </a:xfrm>
        </p:spPr>
        <p:txBody>
          <a:bodyPr>
            <a:normAutofit/>
          </a:bodyPr>
          <a:lstStyle/>
          <a:p>
            <a:r>
              <a:rPr lang="en-US" altLang="zh-CN" dirty="0"/>
              <a:t>Words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659396" y="1700808"/>
            <a:ext cx="10756776" cy="47799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568082" y="2204864"/>
            <a:ext cx="8939404" cy="3194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zhè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</a:t>
            </a:r>
          </a:p>
          <a:p>
            <a:pPr>
              <a:lnSpc>
                <a:spcPct val="12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那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nà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that</a:t>
            </a:r>
          </a:p>
          <a:p>
            <a:pPr>
              <a:lnSpc>
                <a:spcPct val="12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shì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be </a:t>
            </a: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am, is, are</a:t>
            </a: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谁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shuí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shéi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who</a:t>
            </a: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whom</a:t>
            </a:r>
            <a:r>
              <a:rPr lang="zh-CN" altLang="en-US" sz="3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32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yě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</a:t>
            </a: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also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too</a:t>
            </a:r>
          </a:p>
        </p:txBody>
      </p:sp>
    </p:spTree>
    <p:extLst>
      <p:ext uri="{BB962C8B-B14F-4D97-AF65-F5344CB8AC3E}">
        <p14:creationId xmlns:p14="http://schemas.microsoft.com/office/powerpoint/2010/main" val="314369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1384" y="338006"/>
            <a:ext cx="10972800" cy="1143000"/>
          </a:xfrm>
        </p:spPr>
        <p:txBody>
          <a:bodyPr>
            <a:normAutofit/>
          </a:bodyPr>
          <a:lstStyle/>
          <a:p>
            <a:r>
              <a:rPr lang="en-US" altLang="zh-CN" dirty="0"/>
              <a:t>Words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659396" y="1700808"/>
            <a:ext cx="10756776" cy="477991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568082" y="2204864"/>
            <a:ext cx="893940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  <a:buNone/>
            </a:pP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认识 </a:t>
            </a:r>
            <a:r>
              <a:rPr lang="en-US" altLang="zh-CN" sz="3200" dirty="0" err="1">
                <a:latin typeface="微软雅黑" pitchFamily="34" charset="-122"/>
                <a:ea typeface="微软雅黑" pitchFamily="34" charset="-122"/>
              </a:rPr>
              <a:t>rènshi</a:t>
            </a:r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            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know, to recognize</a:t>
            </a:r>
          </a:p>
          <a:p>
            <a:pPr>
              <a:lnSpc>
                <a:spcPct val="125000"/>
              </a:lnSpc>
              <a:buNone/>
            </a:pPr>
            <a:r>
              <a:rPr lang="en-US" altLang="zh-CN" sz="3200" dirty="0">
                <a:latin typeface="微软雅黑" pitchFamily="34" charset="-122"/>
                <a:ea typeface="微软雅黑" pitchFamily="34" charset="-122"/>
              </a:rPr>
              <a:t>                                       </a:t>
            </a:r>
            <a:r>
              <a:rPr lang="zh-CN" altLang="en-US" sz="3200" dirty="0">
                <a:latin typeface="楷体" panose="02010609060101010101" pitchFamily="49" charset="-122"/>
                <a:ea typeface="楷体" panose="02010609060101010101" pitchFamily="49" charset="-122"/>
              </a:rPr>
              <a:t>我认识你。</a:t>
            </a:r>
            <a:endParaRPr lang="en-US" altLang="zh-CN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很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hěn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                            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very     quite</a:t>
            </a:r>
          </a:p>
          <a:p>
            <a:pPr>
              <a:lnSpc>
                <a:spcPct val="125000"/>
              </a:lnSpc>
              <a:buNone/>
            </a:pP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高兴  </a:t>
            </a:r>
            <a:r>
              <a:rPr lang="en-US" altLang="zh-CN" sz="3200" dirty="0" err="1">
                <a:latin typeface="微软雅黑" pitchFamily="34" charset="-122"/>
                <a:ea typeface="微软雅黑" pitchFamily="34" charset="-122"/>
              </a:rPr>
              <a:t>gāoxìng</a:t>
            </a:r>
            <a:r>
              <a:rPr lang="en-US" altLang="zh-CN" sz="32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glad, happy</a:t>
            </a:r>
            <a:endParaRPr lang="en-US" altLang="zh-CN" sz="32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9176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392" y="205012"/>
            <a:ext cx="10972800" cy="1143000"/>
          </a:xfrm>
        </p:spPr>
        <p:txBody>
          <a:bodyPr/>
          <a:lstStyle/>
          <a:p>
            <a:r>
              <a:rPr lang="en-US" altLang="zh-CN" dirty="0"/>
              <a:t>Text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7368" y="2060848"/>
            <a:ext cx="10972800" cy="4389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王方方：这是林木，他是中国人。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这是大卫，他是法国人。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大卫：您好！认识您很高兴。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林木：您好！认识您我也很高兴。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44" y="1350999"/>
            <a:ext cx="10873208" cy="57921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墨迹 4"/>
              <p14:cNvContentPartPr/>
              <p14:nvPr/>
            </p14:nvContentPartPr>
            <p14:xfrm>
              <a:off x="4892040" y="6324480"/>
              <a:ext cx="360" cy="360"/>
            </p14:xfrm>
          </p:contentPart>
        </mc:Choice>
        <mc:Fallback xmlns="">
          <p:pic>
            <p:nvPicPr>
              <p:cNvPr id="5" name="墨迹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882680" y="63151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638077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7408" y="548680"/>
            <a:ext cx="10225136" cy="5137564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Zhè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shì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Lín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Mù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tā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shì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Zhōngguórén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>
              <a:lnSpc>
                <a:spcPct val="150000"/>
              </a:lnSpc>
              <a:buNone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这是林木，他是中国人。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Zhè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shì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Dàwèi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tā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shì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Fǎguórén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这是大卫，他是法国人。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None/>
            </a:pP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Nín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hǎo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！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Rènshi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nín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hěn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gāoxìng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。（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Hěn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gāoxìng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rènshi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nín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pPr>
              <a:lnSpc>
                <a:spcPct val="150000"/>
              </a:lnSpc>
              <a:buNone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您好！认识您很高兴。（很高兴认识您）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Nín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hǎo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！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Rènshi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nín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wǒ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yě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hěn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gāoxìng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     您好！    认识您我也很高兴。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23" t="9769" r="64238" b="56665"/>
          <a:stretch/>
        </p:blipFill>
        <p:spPr>
          <a:xfrm>
            <a:off x="7176120" y="404664"/>
            <a:ext cx="3989777" cy="244827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2" t="60740" r="64902" b="4451"/>
          <a:stretch/>
        </p:blipFill>
        <p:spPr>
          <a:xfrm>
            <a:off x="7583937" y="4437112"/>
            <a:ext cx="3384376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1748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408" y="-26423"/>
            <a:ext cx="10972800" cy="1143000"/>
          </a:xfrm>
        </p:spPr>
        <p:txBody>
          <a:bodyPr/>
          <a:lstStyle/>
          <a:p>
            <a:r>
              <a:rPr lang="en-US" altLang="zh-CN" dirty="0"/>
              <a:t>Text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大卫：那是谁？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王方方：他是刘大双。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大卫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他是哪国人？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王方方：他是中国人。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36" y="1108606"/>
            <a:ext cx="9345996" cy="623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489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5360" y="908720"/>
            <a:ext cx="10296937" cy="5902254"/>
          </a:xfrm>
        </p:spPr>
        <p:txBody>
          <a:bodyPr>
            <a:normAutofit/>
          </a:bodyPr>
          <a:lstStyle/>
          <a:p>
            <a:pPr marL="0" indent="0">
              <a:spcBef>
                <a:spcPct val="0"/>
              </a:spcBef>
              <a:buNone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5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Choose the pinyin that you hear.</a:t>
            </a:r>
          </a:p>
          <a:p>
            <a:pPr>
              <a:buNone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x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ū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n/j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ù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   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ǚ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/l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ǚ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sh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ī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/j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ī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q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ī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/x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ī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  <a:p>
            <a:pPr>
              <a:buNone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  <a:p>
            <a:pPr>
              <a:buNone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c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ū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n/cu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ī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zu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ǒ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zu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ò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zhu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ì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zh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ǔ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 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zhu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ā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n/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zhu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ā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ng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  <a:p>
            <a:pPr>
              <a:buNone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  <a:p>
            <a:pPr>
              <a:buNone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píngrì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píngshí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rúyì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rúyuàn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  <a:p>
            <a:pPr>
              <a:buNone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shēngmìng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shēngmíng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w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ǎ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nglu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ò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ǎ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nglu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ó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  <a:p>
            <a:pPr>
              <a:buNone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  <a:p>
            <a:pPr>
              <a:buNone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w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ù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hu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ì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/w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ǔ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hu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ì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zh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í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é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zh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ǐ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é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l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ù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è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/l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ǚ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è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l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ì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qi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ú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zh-CN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ì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qi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ū</a:t>
            </a:r>
          </a:p>
        </p:txBody>
      </p:sp>
      <p:pic>
        <p:nvPicPr>
          <p:cNvPr id="5" name="4-1-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408368" y="1628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1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88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7408" y="548680"/>
            <a:ext cx="10225136" cy="6048672"/>
          </a:xfrm>
        </p:spPr>
        <p:txBody>
          <a:bodyPr>
            <a:normAutofit fontScale="92500"/>
          </a:bodyPr>
          <a:lstStyle/>
          <a:p>
            <a:pPr>
              <a:lnSpc>
                <a:spcPct val="150000"/>
              </a:lnSpc>
              <a:buNone/>
            </a:pP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Nà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shì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shuí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shéi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）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？</a:t>
            </a:r>
          </a:p>
          <a:p>
            <a:pPr>
              <a:lnSpc>
                <a:spcPct val="150000"/>
              </a:lnSpc>
              <a:buNone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 那是谁？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Tā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shì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Liú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Dàshuāng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>
              <a:lnSpc>
                <a:spcPct val="150000"/>
              </a:lnSpc>
              <a:buNone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他是刘大双。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None/>
            </a:pP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Tā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shì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nǎguórén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？</a:t>
            </a:r>
          </a:p>
          <a:p>
            <a:pPr>
              <a:lnSpc>
                <a:spcPct val="150000"/>
              </a:lnSpc>
              <a:buNone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他是哪国人？</a:t>
            </a:r>
            <a:endParaRPr lang="en-US" altLang="zh-CN" sz="28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None/>
            </a:pP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Tā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shì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800" dirty="0" err="1">
                <a:latin typeface="微软雅黑" pitchFamily="34" charset="-122"/>
                <a:ea typeface="微软雅黑" pitchFamily="34" charset="-122"/>
              </a:rPr>
              <a:t>Zhōngguórén</a:t>
            </a:r>
            <a:r>
              <a:rPr lang="en-US" altLang="zh-CN" sz="28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>
              <a:lnSpc>
                <a:spcPct val="150000"/>
              </a:lnSpc>
              <a:buNone/>
            </a:pPr>
            <a:r>
              <a:rPr lang="zh-CN" altLang="en-US" sz="2800" dirty="0">
                <a:latin typeface="微软雅黑" pitchFamily="34" charset="-122"/>
                <a:ea typeface="微软雅黑" pitchFamily="34" charset="-122"/>
              </a:rPr>
              <a:t>他是中国人。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3" t="10661" r="59326" b="58132"/>
          <a:stretch/>
        </p:blipFill>
        <p:spPr>
          <a:xfrm>
            <a:off x="7824192" y="949153"/>
            <a:ext cx="3312368" cy="194421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2" t="58945" r="60706" b="8693"/>
          <a:stretch/>
        </p:blipFill>
        <p:spPr>
          <a:xfrm>
            <a:off x="7968208" y="3861048"/>
            <a:ext cx="3384376" cy="201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5727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Characters to recognize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31504" y="2802736"/>
            <a:ext cx="805880" cy="7920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这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839416" y="4221088"/>
            <a:ext cx="948692" cy="72008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那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4855878" y="4399308"/>
            <a:ext cx="648072" cy="746519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国</a:t>
            </a: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3544251" y="3786059"/>
            <a:ext cx="769086" cy="71396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中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3130412" y="2602980"/>
            <a:ext cx="827678" cy="68200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是</a:t>
            </a:r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6096000" y="4352246"/>
            <a:ext cx="923539" cy="738414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也</a:t>
            </a:r>
          </a:p>
        </p:txBody>
      </p:sp>
      <p:sp>
        <p:nvSpPr>
          <p:cNvPr id="11" name="内容占位符 2"/>
          <p:cNvSpPr txBox="1">
            <a:spLocks/>
          </p:cNvSpPr>
          <p:nvPr/>
        </p:nvSpPr>
        <p:spPr>
          <a:xfrm>
            <a:off x="7805214" y="3952377"/>
            <a:ext cx="656669" cy="695161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人</a:t>
            </a:r>
          </a:p>
        </p:txBody>
      </p:sp>
      <p:sp>
        <p:nvSpPr>
          <p:cNvPr id="12" name="内容占位符 2"/>
          <p:cNvSpPr txBox="1">
            <a:spLocks/>
          </p:cNvSpPr>
          <p:nvPr/>
        </p:nvSpPr>
        <p:spPr>
          <a:xfrm>
            <a:off x="6257596" y="3237272"/>
            <a:ext cx="864096" cy="71510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很</a:t>
            </a:r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4988412" y="2693845"/>
            <a:ext cx="864604" cy="688870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哪</a:t>
            </a:r>
          </a:p>
        </p:txBody>
      </p:sp>
      <p:sp>
        <p:nvSpPr>
          <p:cNvPr id="15" name="内容占位符 2"/>
          <p:cNvSpPr txBox="1">
            <a:spLocks/>
          </p:cNvSpPr>
          <p:nvPr/>
        </p:nvSpPr>
        <p:spPr>
          <a:xfrm>
            <a:off x="2993374" y="4500019"/>
            <a:ext cx="777422" cy="645808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95000"/>
              <a:buFont typeface="Wingdings 2"/>
              <a:buChar char="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4688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-246888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 2"/>
              <a:buChar char=""/>
              <a:defRPr kumimoji="0"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88720" indent="-210312" algn="l" rtl="0" eaLnBrk="1" latinLnBrk="0" hangingPunct="1">
              <a:spcBef>
                <a:spcPct val="20000"/>
              </a:spcBef>
              <a:buClr>
                <a:schemeClr val="accent3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63040" indent="-210312" algn="l" rtl="0" eaLnBrk="1" latinLnBrk="0" hangingPunct="1">
              <a:spcBef>
                <a:spcPct val="20000"/>
              </a:spcBef>
              <a:buClr>
                <a:schemeClr val="accent4"/>
              </a:buClr>
              <a:buSzPct val="65000"/>
              <a:buFont typeface="Wingdings 2"/>
              <a:buChar char="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210312" algn="l" rtl="0" eaLnBrk="1" latinLnBrk="0" hangingPunct="1">
              <a:spcBef>
                <a:spcPct val="20000"/>
              </a:spcBef>
              <a:buClr>
                <a:schemeClr val="accent5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9456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68880" indent="-182880" algn="l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Char char="•"/>
              <a:defRPr kumimoji="0"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2"/>
              <a:buNone/>
            </a:pPr>
            <a:r>
              <a:rPr lang="zh-CN" altLang="en-US" sz="3600" dirty="0">
                <a:latin typeface="楷体" panose="02010609060101010101" pitchFamily="49" charset="-122"/>
                <a:ea typeface="楷体" panose="02010609060101010101" pitchFamily="49" charset="-122"/>
              </a:rPr>
              <a:t>谁</a:t>
            </a:r>
          </a:p>
        </p:txBody>
      </p:sp>
    </p:spTree>
    <p:extLst>
      <p:ext uri="{BB962C8B-B14F-4D97-AF65-F5344CB8AC3E}">
        <p14:creationId xmlns:p14="http://schemas.microsoft.com/office/powerpoint/2010/main" val="2144296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Characters to Write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91" y="2060848"/>
            <a:ext cx="11978409" cy="3279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6050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87565" y="88392"/>
            <a:ext cx="10972800" cy="1143000"/>
          </a:xfrm>
        </p:spPr>
        <p:txBody>
          <a:bodyPr/>
          <a:lstStyle/>
          <a:p>
            <a:r>
              <a:rPr lang="en-US" altLang="zh-CN" dirty="0"/>
              <a:t>Characters to Write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2751" t="4989" r="4522"/>
          <a:stretch/>
        </p:blipFill>
        <p:spPr>
          <a:xfrm>
            <a:off x="421337" y="1495635"/>
            <a:ext cx="11305256" cy="526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693649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1364" y="0"/>
            <a:ext cx="10972800" cy="1143000"/>
          </a:xfrm>
        </p:spPr>
        <p:txBody>
          <a:bodyPr/>
          <a:lstStyle/>
          <a:p>
            <a:r>
              <a:rPr lang="en-US" altLang="zh-CN" dirty="0"/>
              <a:t>Characters to write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364" y="1406309"/>
            <a:ext cx="11449272" cy="542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9230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7408" y="113819"/>
            <a:ext cx="8229600" cy="1143000"/>
          </a:xfrm>
        </p:spPr>
        <p:txBody>
          <a:bodyPr/>
          <a:lstStyle/>
          <a:p>
            <a:r>
              <a:rPr lang="en-US" altLang="zh-CN" dirty="0"/>
              <a:t>Try  to write characters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51384" y="2692308"/>
            <a:ext cx="11823031" cy="41656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Héng</a:t>
            </a:r>
            <a:r>
              <a:rPr lang="en-US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Horizontal stroke is written from left to right.</a:t>
            </a:r>
            <a:endParaRPr lang="zh-CN" altLang="en-US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3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Shù</a:t>
            </a:r>
            <a:r>
              <a:rPr lang="en-US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the vertical stroke is written from top to bottom.</a:t>
            </a:r>
            <a:endParaRPr lang="zh-CN" altLang="en-US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3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Piě</a:t>
            </a:r>
            <a:r>
              <a:rPr lang="en-US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the left-falling stroke is written from top to bottom-left</a:t>
            </a:r>
            <a:endParaRPr lang="zh-CN" altLang="en-US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3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Nà</a:t>
            </a:r>
            <a:r>
              <a:rPr lang="en-US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the right-falling stroke is written from top to bottom-right</a:t>
            </a:r>
          </a:p>
          <a:p>
            <a:pPr>
              <a:lnSpc>
                <a:spcPct val="150000"/>
              </a:lnSpc>
            </a:pPr>
            <a:r>
              <a:rPr lang="en-US" sz="3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Diǎn</a:t>
            </a:r>
            <a:r>
              <a:rPr lang="en-US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The dot is written from top to bottom-right.</a:t>
            </a:r>
            <a:endParaRPr lang="zh-CN" altLang="en-US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sz="3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Tí</a:t>
            </a:r>
            <a:r>
              <a:rPr lang="en-US" sz="3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en-US" sz="3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the upward stoke is written from bottom-left to top-right.</a:t>
            </a:r>
            <a:endParaRPr lang="zh-CN" altLang="en-US" sz="3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u=1486574669,868303183&amp;fm=21&amp;gp=0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02610" y="1412220"/>
            <a:ext cx="5495695" cy="135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41204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Can I ?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3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‘I can’ statements:</a:t>
            </a:r>
          </a:p>
          <a:p>
            <a:r>
              <a:rPr lang="en-US" altLang="zh-CN" sz="3200" dirty="0"/>
              <a:t>I can introduce people’s name and nationality. </a:t>
            </a:r>
          </a:p>
          <a:p>
            <a:r>
              <a:rPr lang="en-US" sz="3200" dirty="0"/>
              <a:t>I can count 11-10o in Chinese.</a:t>
            </a:r>
          </a:p>
          <a:p>
            <a:r>
              <a:rPr lang="en-US" sz="3200" dirty="0"/>
              <a:t>I can say a few quantitative phrases in Chinese.</a:t>
            </a:r>
          </a:p>
          <a:p>
            <a:r>
              <a:rPr lang="en-US" sz="3200" dirty="0"/>
              <a:t>I can read 10 Chinese characters.</a:t>
            </a:r>
          </a:p>
          <a:p>
            <a:r>
              <a:rPr lang="en-US" altLang="zh-CN" sz="3200" dirty="0"/>
              <a:t>I can read pinyin syllables.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26677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7368" y="525216"/>
            <a:ext cx="10283417" cy="5807568"/>
          </a:xfrm>
        </p:spPr>
        <p:txBody>
          <a:bodyPr>
            <a:normAutofit/>
          </a:bodyPr>
          <a:lstStyle/>
          <a:p>
            <a:r>
              <a:rPr lang="en-US" altLang="zh-CN" sz="5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Choose the pinyin that you hear</a:t>
            </a:r>
          </a:p>
          <a:p>
            <a:pPr marL="0" indent="0">
              <a:buNone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ū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/j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ù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    </a:t>
            </a:r>
            <a:r>
              <a:rPr lang="en-US" altLang="zh-CN" sz="32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ǚ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/l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ǚ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32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</a:t>
            </a:r>
            <a:r>
              <a:rPr lang="zh-CN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ī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/j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ī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q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ī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ī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  <a:p>
            <a:pPr>
              <a:buNone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  <a:p>
            <a:pPr>
              <a:buNone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c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ū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n/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</a:t>
            </a:r>
            <a:r>
              <a:rPr lang="zh-CN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ī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zu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ǒ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32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zu</a:t>
            </a:r>
            <a:r>
              <a:rPr lang="zh-CN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ò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32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zhu</a:t>
            </a:r>
            <a:r>
              <a:rPr lang="zh-CN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ì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zh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ǔ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 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zhu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ā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n/</a:t>
            </a:r>
            <a:r>
              <a:rPr lang="en-US" altLang="zh-CN" sz="32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zhu</a:t>
            </a:r>
            <a:r>
              <a:rPr lang="zh-CN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ā</a:t>
            </a:r>
            <a:r>
              <a:rPr lang="en-US" altLang="zh-CN" sz="32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ng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  <a:p>
            <a:pPr>
              <a:buNone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  <a:p>
            <a:pPr>
              <a:buNone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píngrì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32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píngshí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32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rúyì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rúyuàn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  <a:p>
            <a:pPr>
              <a:buNone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shēngmìng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32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shēngmíng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w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ǎ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nglu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ò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ǎ</a:t>
            </a:r>
            <a:r>
              <a:rPr lang="en-US" altLang="zh-CN" sz="32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nglu</a:t>
            </a:r>
            <a:r>
              <a:rPr lang="zh-CN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ó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  <a:p>
            <a:pPr>
              <a:buNone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  <a:p>
            <a:pPr>
              <a:buNone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w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ù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hu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ì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</a:t>
            </a:r>
            <a:r>
              <a:rPr lang="zh-CN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ǔ</a:t>
            </a:r>
            <a:r>
              <a:rPr lang="en-US" altLang="zh-CN" sz="32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hu</a:t>
            </a:r>
            <a:r>
              <a:rPr lang="zh-CN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ì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zh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í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é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32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zh</a:t>
            </a:r>
            <a:r>
              <a:rPr lang="zh-CN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ǐ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é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zh-CN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ù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è</a:t>
            </a:r>
            <a:r>
              <a:rPr lang="en-US" altLang="zh-CN" sz="32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/l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ǚ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zh-CN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è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zh-CN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ì</a:t>
            </a:r>
            <a:r>
              <a:rPr lang="en-US" altLang="zh-CN" sz="32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qi</a:t>
            </a:r>
            <a:r>
              <a:rPr lang="zh-CN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ú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zh-CN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ì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qi</a:t>
            </a:r>
            <a:r>
              <a:rPr lang="zh-CN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ū</a:t>
            </a:r>
          </a:p>
          <a:p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4-1-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768408" y="90872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5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4788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1344" y="908721"/>
            <a:ext cx="11809312" cy="5475427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olidFill>
                  <a:schemeClr val="tx2"/>
                </a:solidFill>
              </a:rPr>
              <a:t> </a:t>
            </a:r>
            <a:r>
              <a:rPr lang="en-US" altLang="zh-CN" sz="5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Listen and add tone marks to the pinyin</a:t>
            </a:r>
          </a:p>
          <a:p>
            <a:pPr>
              <a:buNone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caomei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boluo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putao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T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xushan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wazi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kuzi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>
              <a:buNone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baiban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baoming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danyi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fumu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gudai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liju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>
              <a:buNone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zhen’ai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zaofan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shuzi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remen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nanshou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yifu</a:t>
            </a:r>
            <a:endParaRPr lang="zh-CN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4-1-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04512" y="191683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12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9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7368" y="398904"/>
            <a:ext cx="10945216" cy="6054433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olidFill>
                  <a:schemeClr val="tx2"/>
                </a:solidFill>
              </a:rPr>
              <a:t> </a:t>
            </a:r>
            <a:r>
              <a:rPr lang="en-US" altLang="zh-CN" sz="50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Add tone marks to the pinyin</a:t>
            </a:r>
          </a:p>
          <a:p>
            <a:pPr>
              <a:buNone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c</a:t>
            </a:r>
            <a:r>
              <a:rPr lang="zh-CN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ǎ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om</a:t>
            </a:r>
            <a:r>
              <a:rPr lang="zh-CN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é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b</a:t>
            </a:r>
            <a:r>
              <a:rPr lang="zh-CN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ō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lu</a:t>
            </a:r>
            <a:r>
              <a:rPr lang="zh-CN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ó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p</a:t>
            </a:r>
            <a:r>
              <a:rPr lang="zh-CN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ú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en-US" altLang="zh-CN" sz="32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o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  <a:p>
            <a:pPr>
              <a:buNone/>
            </a:pP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None/>
            </a:pP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T x</a:t>
            </a:r>
            <a:r>
              <a:rPr lang="zh-CN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ù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sh</a:t>
            </a:r>
            <a:r>
              <a:rPr lang="zh-CN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ā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      w</a:t>
            </a:r>
            <a:r>
              <a:rPr lang="zh-CN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à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en-US" altLang="zh-CN" sz="32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k</a:t>
            </a:r>
            <a:r>
              <a:rPr lang="zh-CN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ù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en-US" altLang="zh-CN" sz="32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endParaRPr lang="en-US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pPr>
              <a:buNone/>
            </a:pP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b</a:t>
            </a:r>
            <a:r>
              <a:rPr lang="zh-CN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ǎ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ib</a:t>
            </a:r>
            <a:r>
              <a:rPr lang="zh-CN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ā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   b</a:t>
            </a:r>
            <a:r>
              <a:rPr lang="zh-CN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à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om</a:t>
            </a:r>
            <a:r>
              <a:rPr lang="zh-CN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í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ng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d</a:t>
            </a:r>
            <a:r>
              <a:rPr lang="zh-CN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ā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ny</a:t>
            </a:r>
            <a:r>
              <a:rPr lang="zh-CN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ī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f</a:t>
            </a:r>
            <a:r>
              <a:rPr lang="zh-CN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ù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ǔ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g</a:t>
            </a:r>
            <a:r>
              <a:rPr lang="zh-CN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ǔ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à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l</a:t>
            </a:r>
            <a:r>
              <a:rPr lang="zh-CN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ì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</a:t>
            </a:r>
            <a:r>
              <a:rPr lang="zh-CN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ù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zh</a:t>
            </a:r>
            <a:r>
              <a:rPr lang="zh-CN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ē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n’</a:t>
            </a:r>
            <a:r>
              <a:rPr lang="zh-CN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à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z</a:t>
            </a:r>
            <a:r>
              <a:rPr lang="zh-CN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ǎ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of</a:t>
            </a:r>
            <a:r>
              <a:rPr lang="zh-CN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à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  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sh</a:t>
            </a:r>
            <a:r>
              <a:rPr lang="zh-CN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ù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z</a:t>
            </a:r>
            <a:r>
              <a:rPr lang="zh-CN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ì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en-US" altLang="zh-CN" sz="32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è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CN" sz="32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é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en-US" altLang="zh-CN" sz="32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á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nsh</a:t>
            </a:r>
            <a:r>
              <a:rPr lang="en-US" altLang="zh-CN" sz="32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ò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r>
              <a:rPr lang="en-US" altLang="zh-CN" sz="32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ī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</a:t>
            </a:r>
            <a:r>
              <a:rPr lang="en-US" altLang="zh-CN" sz="32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endParaRPr lang="zh-CN" altLang="zh-CN" sz="3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4-1-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96400" y="1268760"/>
            <a:ext cx="609600" cy="609600"/>
          </a:xfrm>
          <a:prstGeom prst="rect">
            <a:avLst/>
          </a:prstGeom>
        </p:spPr>
      </p:pic>
      <p:pic>
        <p:nvPicPr>
          <p:cNvPr id="7" name="Picture 4" descr="D:\工作\XJTU\教学\素材图片\草莓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9416" y="1772197"/>
            <a:ext cx="1549648" cy="102997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3" descr="D:\工作\XJTU\教学\素材图片\菠萝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29938" y="1670707"/>
            <a:ext cx="1686910" cy="123295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10" descr="J:\素材图片\葡萄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16848" y="1759220"/>
            <a:ext cx="1587418" cy="105593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2" descr="D:\工作\XJTU\教学\素材图片\裤子.jp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507536" y="3550265"/>
            <a:ext cx="1406041" cy="140604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2" descr="D:\工作\XJTU\教学\素材图片\袜子.jpg"/>
          <p:cNvPicPr>
            <a:picLocks noChangeAspect="1" noChangeArrowheads="1"/>
          </p:cNvPicPr>
          <p:nvPr/>
        </p:nvPicPr>
        <p:blipFill rotWithShape="1">
          <a:blip r:embed="rId9" cstate="print"/>
          <a:srcRect t="18087" r="4930" b="-2497"/>
          <a:stretch/>
        </p:blipFill>
        <p:spPr bwMode="auto">
          <a:xfrm>
            <a:off x="2758427" y="3550265"/>
            <a:ext cx="1780656" cy="118710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3" descr="J:\素材图片\T恤衫.jp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63165" y="3404751"/>
            <a:ext cx="1302150" cy="13021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30420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5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4" fill="hold">
                      <p:stCondLst>
                        <p:cond delay="0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7" dur="5692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392" y="0"/>
            <a:ext cx="8229600" cy="1143000"/>
          </a:xfrm>
        </p:spPr>
        <p:txBody>
          <a:bodyPr/>
          <a:lstStyle/>
          <a:p>
            <a:r>
              <a:rPr lang="en-US" altLang="zh-CN" dirty="0"/>
              <a:t>Numbers</a:t>
            </a:r>
            <a:endParaRPr lang="zh-CN" altLang="en-US" dirty="0"/>
          </a:p>
        </p:txBody>
      </p:sp>
      <p:sp>
        <p:nvSpPr>
          <p:cNvPr id="4" name="TextBox 8"/>
          <p:cNvSpPr txBox="1"/>
          <p:nvPr/>
        </p:nvSpPr>
        <p:spPr>
          <a:xfrm>
            <a:off x="623392" y="1412776"/>
            <a:ext cx="10729192" cy="47397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4320" b="1" baseline="-25000" dirty="0">
                <a:solidFill>
                  <a:srgbClr val="C0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 </a:t>
            </a:r>
            <a:r>
              <a:rPr lang="en-US" altLang="zh-CN" sz="4320" b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11            12         13      14       15       16  </a:t>
            </a:r>
            <a:r>
              <a:rPr lang="zh-CN" altLang="zh-CN" sz="4320" b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……</a:t>
            </a:r>
            <a:r>
              <a:rPr lang="en-US" altLang="zh-CN" sz="4320" b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 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4320" b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4400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shíyī</a:t>
            </a:r>
            <a:r>
              <a:rPr lang="en-US" altLang="zh-CN" sz="4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4400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shí’èr</a:t>
            </a:r>
            <a:r>
              <a:rPr lang="en-US" altLang="zh-CN" sz="4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4400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shísān</a:t>
            </a:r>
            <a:r>
              <a:rPr lang="en-US" altLang="zh-CN" sz="4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……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4320" b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  20            21            22           </a:t>
            </a:r>
            <a:r>
              <a:rPr lang="en-US" altLang="zh-CN" sz="4400" b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23        24        25     </a:t>
            </a:r>
            <a:r>
              <a:rPr lang="zh-CN" altLang="zh-CN" sz="4400" b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……</a:t>
            </a:r>
            <a:r>
              <a:rPr lang="en-US" altLang="zh-CN" sz="4400" dirty="0">
                <a:solidFill>
                  <a:srgbClr val="C00000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 </a:t>
            </a:r>
            <a:endParaRPr lang="zh-CN" altLang="zh-CN" sz="4320" baseline="-25000" dirty="0">
              <a:solidFill>
                <a:srgbClr val="C00000"/>
              </a:solidFill>
              <a:latin typeface="Times New Roman" panose="02020603050405020304" pitchFamily="18" charset="0"/>
              <a:ea typeface="华文行楷" panose="020108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4400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èrshí</a:t>
            </a:r>
            <a:r>
              <a:rPr lang="en-US" altLang="zh-CN" sz="4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4400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èrshíyī</a:t>
            </a:r>
            <a:r>
              <a:rPr lang="en-US" altLang="zh-CN" sz="4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sz="4400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èrshí’èr</a:t>
            </a:r>
            <a:r>
              <a:rPr lang="en-US" altLang="zh-CN" sz="4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4400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èrshísān</a:t>
            </a:r>
            <a:r>
              <a:rPr lang="en-US" altLang="zh-CN" sz="4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……</a:t>
            </a:r>
            <a:endParaRPr lang="zh-CN" altLang="zh-CN" sz="4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3840" b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  30            31 </a:t>
            </a:r>
            <a:r>
              <a:rPr lang="en-US" altLang="zh-CN" sz="3840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840" b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              32             33    </a:t>
            </a:r>
            <a:r>
              <a:rPr lang="zh-CN" altLang="zh-CN" sz="3840" b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……</a:t>
            </a:r>
            <a:r>
              <a:rPr lang="en-US" altLang="zh-CN" sz="3840" b="1" baseline="-25000" dirty="0">
                <a:solidFill>
                  <a:srgbClr val="C00000"/>
                </a:solidFill>
                <a:latin typeface="Times New Roman" panose="02020603050405020304" pitchFamily="18" charset="0"/>
                <a:ea typeface="华文行楷" panose="02010800040101010101" pitchFamily="2" charset="-122"/>
                <a:cs typeface="Times New Roman" panose="02020603050405020304" pitchFamily="18" charset="0"/>
              </a:rPr>
              <a:t>             100  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4400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sānshí</a:t>
            </a:r>
            <a:r>
              <a:rPr lang="en-US" altLang="zh-CN" sz="4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4400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sānshíyī</a:t>
            </a:r>
            <a:r>
              <a:rPr lang="en-US" altLang="zh-CN" sz="4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4400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sānshí’èr</a:t>
            </a:r>
            <a:r>
              <a:rPr lang="en-US" altLang="zh-CN" sz="4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……                        </a:t>
            </a:r>
            <a:r>
              <a:rPr lang="en-US" altLang="zh-CN" sz="4400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yìbǎi</a:t>
            </a:r>
            <a:r>
              <a:rPr lang="en-US" altLang="zh-CN" sz="4400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</a:t>
            </a:r>
            <a:endParaRPr lang="zh-CN" altLang="zh-CN" sz="4400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endParaRPr lang="zh-CN" altLang="zh-CN" sz="3360" baseline="-25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3503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911424" y="305068"/>
            <a:ext cx="10729192" cy="6247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4445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>
              <a:lnSpc>
                <a:spcPct val="150000"/>
              </a:lnSpc>
              <a:buClrTx/>
              <a:buSzTx/>
              <a:buNone/>
            </a:pP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Measure words </a:t>
            </a:r>
          </a:p>
          <a:p>
            <a:pPr marL="0">
              <a:lnSpc>
                <a:spcPct val="150000"/>
              </a:lnSpc>
              <a:buClrTx/>
              <a:buSzTx/>
              <a:buNone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běn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       </a:t>
            </a:r>
          </a:p>
          <a:p>
            <a:pPr marL="0">
              <a:lnSpc>
                <a:spcPct val="150000"/>
              </a:lnSpc>
              <a:buClrTx/>
              <a:buSzTx/>
              <a:buNone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32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gè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             </a:t>
            </a:r>
          </a:p>
          <a:p>
            <a:pPr marL="0">
              <a:lnSpc>
                <a:spcPct val="150000"/>
              </a:lnSpc>
              <a:buClrTx/>
              <a:buSzTx/>
              <a:buNone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件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jiàn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pPr marL="0">
              <a:lnSpc>
                <a:spcPct val="150000"/>
              </a:lnSpc>
              <a:buClrTx/>
              <a:buSzTx/>
              <a:buNone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tiáo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     </a:t>
            </a:r>
          </a:p>
          <a:p>
            <a:pPr marL="0">
              <a:buClrTx/>
              <a:buSzTx/>
              <a:buNone/>
            </a:pP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>
              <a:buClrTx/>
              <a:buSzTx/>
              <a:buNone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多少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duōshǎo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 </a:t>
            </a:r>
          </a:p>
          <a:p>
            <a:pPr marL="0">
              <a:buClrTx/>
              <a:buSzTx/>
              <a:buNone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几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jǐ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>
              <a:buClrTx/>
              <a:buSzTx/>
              <a:buNone/>
            </a:pP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>
              <a:buClrTx/>
              <a:buSzTx/>
              <a:buNone/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liǎng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  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两个   两本   两件   两条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67207" y="1514980"/>
            <a:ext cx="6156176" cy="2736304"/>
          </a:xfrm>
        </p:spPr>
        <p:txBody>
          <a:bodyPr>
            <a:normAutofit fontScale="90000"/>
          </a:bodyPr>
          <a:lstStyle/>
          <a:p>
            <a:r>
              <a:rPr lang="en-US" altLang="zh-CN" sz="4000" dirty="0"/>
              <a:t>                +                    +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b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b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3 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本              书</a:t>
            </a:r>
            <a:b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5            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苹果</a:t>
            </a:r>
            <a:b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3            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条               鱼</a:t>
            </a:r>
            <a:b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3            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件              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 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恤</a:t>
            </a:r>
          </a:p>
        </p:txBody>
      </p:sp>
      <p:sp>
        <p:nvSpPr>
          <p:cNvPr id="3" name="矩形 2"/>
          <p:cNvSpPr/>
          <p:nvPr/>
        </p:nvSpPr>
        <p:spPr>
          <a:xfrm>
            <a:off x="4323177" y="1222595"/>
            <a:ext cx="18501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number </a:t>
            </a:r>
            <a:endParaRPr lang="zh-CN" altLang="en-US" sz="3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362010" y="976372"/>
            <a:ext cx="202103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measure</a:t>
            </a:r>
            <a:br>
              <a:rPr lang="en-US" altLang="zh-CN" sz="3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</a:br>
            <a:r>
              <a:rPr lang="en-US" altLang="zh-CN" sz="3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   word </a:t>
            </a:r>
            <a:endParaRPr lang="zh-CN" altLang="en-US" sz="3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755227" y="1177095"/>
            <a:ext cx="120577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noun</a:t>
            </a:r>
            <a:endParaRPr lang="zh-CN" altLang="en-US" sz="32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7" name="Picture 2" descr="https://timgsa.baidu.com/timg?image&amp;quality=80&amp;size=b9999_10000&amp;sec=1600818444513&amp;di=6bc3a0bc0afd5bf595792add4b4b3609&amp;imgtype=0&amp;src=http%3A%2F%2Fwww.kfzimg.com%2FG06%2FM00%2FA3%2FDD%2Fp4YBAFtf1qKAfNbHAADT9j1Gw4E953_b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5" r="86" b="8572"/>
          <a:stretch/>
        </p:blipFill>
        <p:spPr bwMode="auto">
          <a:xfrm>
            <a:off x="9532109" y="2074438"/>
            <a:ext cx="621495" cy="7171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timgsa.baidu.com/timg?image&amp;quality=80&amp;size=b9999_10000&amp;sec=1600818444513&amp;di=6bc3a0bc0afd5bf595792add4b4b3609&amp;imgtype=0&amp;src=http%3A%2F%2Fwww.kfzimg.com%2FG06%2FM00%2FA3%2FDD%2Fp4YBAFtf1qKAfNbHAADT9j1Gw4E953_b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5" r="86" b="8572"/>
          <a:stretch/>
        </p:blipFill>
        <p:spPr bwMode="auto">
          <a:xfrm>
            <a:off x="9200845" y="1663081"/>
            <a:ext cx="600485" cy="692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s://timgsa.baidu.com/timg?image&amp;quality=80&amp;size=b9999_10000&amp;sec=1600818444513&amp;di=6bc3a0bc0afd5bf595792add4b4b3609&amp;imgtype=0&amp;src=http%3A%2F%2Fwww.kfzimg.com%2FG06%2FM00%2FA3%2FDD%2Fp4YBAFtf1qKAfNbHAADT9j1Gw4E953_b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5" r="86" b="8572"/>
          <a:stretch/>
        </p:blipFill>
        <p:spPr bwMode="auto">
          <a:xfrm>
            <a:off x="10020378" y="1663080"/>
            <a:ext cx="600485" cy="692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组合 14"/>
          <p:cNvGrpSpPr/>
          <p:nvPr/>
        </p:nvGrpSpPr>
        <p:grpSpPr>
          <a:xfrm>
            <a:off x="7411616" y="2432352"/>
            <a:ext cx="1244795" cy="980691"/>
            <a:chOff x="6015216" y="2456831"/>
            <a:chExt cx="1244795" cy="980691"/>
          </a:xfrm>
        </p:grpSpPr>
        <p:pic>
          <p:nvPicPr>
            <p:cNvPr id="10" name="Picture 3" descr="D:\工作\XJTU\教学\素材图片\苹果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376663" y="2456831"/>
              <a:ext cx="577553" cy="53612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1" name="Picture 3" descr="D:\工作\XJTU\教学\素材图片\苹果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682458" y="2592198"/>
              <a:ext cx="577553" cy="53612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2" name="Picture 3" descr="D:\工作\XJTU\教学\素材图片\苹果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015216" y="2555653"/>
              <a:ext cx="577553" cy="53612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3" name="Picture 3" descr="D:\工作\XJTU\教学\素材图片\苹果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202735" y="2826026"/>
              <a:ext cx="577553" cy="53612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4" name="Picture 3" descr="D:\工作\XJTU\教学\素材图片\苹果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569981" y="2901397"/>
              <a:ext cx="577553" cy="53612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</p:grpSp>
      <p:pic>
        <p:nvPicPr>
          <p:cNvPr id="1030" name="Picture 6" descr="https://timgsa.baidu.com/timg?image&amp;quality=80&amp;size=b9999_10000&amp;sec=1600988045274&amp;di=8931f8c7c4d2fbf6f1dae088fef88c06&amp;imgtype=0&amp;src=http%3A%2F%2Fimg.mp.itc.cn%2Fupload%2F20170702%2F2dccd63c5ac24b72a4db57182f9af197_th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47" t="8603" r="7938" b="1630"/>
          <a:stretch/>
        </p:blipFill>
        <p:spPr bwMode="auto">
          <a:xfrm>
            <a:off x="9616219" y="2870046"/>
            <a:ext cx="1007486" cy="1085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ss1.bdstatic.com/70cFvXSh_Q1YnxGkpoWK1HF6hhy/it/u=3737828943,2203035590&amp;fm=15&amp;gp=0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731" y="4156582"/>
            <a:ext cx="1462109" cy="1462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timgsa.baidu.com/timg?image&amp;quality=80&amp;size=b9999_10000&amp;sec=1600988447934&amp;di=f86d7163a3d915a7b5577aebdb4a276f&amp;imgtype=0&amp;src=http%3A%2F%2Fdpic.tiankong.com%2Fut%2Ft9%2FQJ8545525477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348" y="4251284"/>
            <a:ext cx="1258242" cy="1442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459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/>
      <p:bldP spid="6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流畅">
  <a:themeElements>
    <a:clrScheme name="流畅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流畅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流畅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satMod val="105000"/>
                <a:alpha val="48000"/>
              </a:schemeClr>
            </a:outerShdw>
          </a:effectLst>
          <a:scene3d>
            <a:camera prst="orthographicFront" fov="0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7235</TotalTime>
  <Words>1522</Words>
  <Application>Microsoft Office PowerPoint</Application>
  <PresentationFormat>宽屏</PresentationFormat>
  <Paragraphs>256</Paragraphs>
  <Slides>46</Slides>
  <Notes>2</Notes>
  <HiddenSlides>0</HiddenSlides>
  <MMClips>5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56" baseType="lpstr">
      <vt:lpstr>华文行楷</vt:lpstr>
      <vt:lpstr>楷体</vt:lpstr>
      <vt:lpstr>隶书</vt:lpstr>
      <vt:lpstr>微软雅黑</vt:lpstr>
      <vt:lpstr>Calibri</vt:lpstr>
      <vt:lpstr>Constantia</vt:lpstr>
      <vt:lpstr>Times New Roman</vt:lpstr>
      <vt:lpstr>Wingdings</vt:lpstr>
      <vt:lpstr>Wingdings 2</vt:lpstr>
      <vt:lpstr>流畅</vt:lpstr>
      <vt:lpstr>Comprehensive  Chinese</vt:lpstr>
      <vt:lpstr>Lesson 3</vt:lpstr>
      <vt:lpstr>Pinyin and Pronunciation 1 </vt:lpstr>
      <vt:lpstr>PowerPoint 演示文稿</vt:lpstr>
      <vt:lpstr>PowerPoint 演示文稿</vt:lpstr>
      <vt:lpstr>PowerPoint 演示文稿</vt:lpstr>
      <vt:lpstr>PowerPoint 演示文稿</vt:lpstr>
      <vt:lpstr>Numbers</vt:lpstr>
      <vt:lpstr>                +                    +         3             本              书     5             个             苹果     3             条               鱼     3             件              T 恤</vt:lpstr>
      <vt:lpstr>件(jiàn)</vt:lpstr>
      <vt:lpstr>几件(jǐ jiàn)？</vt:lpstr>
      <vt:lpstr>条 (tiáo)      </vt:lpstr>
      <vt:lpstr>几条 (jǐ tiáo) ？  </vt:lpstr>
      <vt:lpstr>条 (tiáo)      </vt:lpstr>
      <vt:lpstr>几条 (jǐ tiáo)  ？  </vt:lpstr>
      <vt:lpstr>本(běn)        </vt:lpstr>
      <vt:lpstr>几本(jǐ běn) ？     </vt:lpstr>
      <vt:lpstr>                +                    +         3             本              书     5             个             苹果     3             条               鱼     3             件              T 恤</vt:lpstr>
      <vt:lpstr>Words</vt:lpstr>
      <vt:lpstr>Words</vt:lpstr>
      <vt:lpstr>国家guójiā   Country</vt:lpstr>
      <vt:lpstr>PowerPoint 演示文稿</vt:lpstr>
      <vt:lpstr>PowerPoint 演示文稿</vt:lpstr>
      <vt:lpstr>PowerPoint 演示文稿</vt:lpstr>
      <vt:lpstr>PowerPoint 演示文稿</vt:lpstr>
      <vt:lpstr>Tā shì nǎ guó rén?   他是哪国人？</vt:lpstr>
      <vt:lpstr>Tā shì nǎ guó rén?   他是哪国人？</vt:lpstr>
      <vt:lpstr>Tā shì nǎ guó rén?   他是哪国人？</vt:lpstr>
      <vt:lpstr>Tā shì nǎ guó rén?   他是哪国人？</vt:lpstr>
      <vt:lpstr>Tā shì nǎ guó rén?   她是哪国人？</vt:lpstr>
      <vt:lpstr>Tāmen shì nǎ guó rén?   她们    是哪国人？</vt:lpstr>
      <vt:lpstr>PowerPoint 演示文稿</vt:lpstr>
      <vt:lpstr>PowerPoint 演示文稿</vt:lpstr>
      <vt:lpstr> Answer the Questions</vt:lpstr>
      <vt:lpstr>Words</vt:lpstr>
      <vt:lpstr>Words</vt:lpstr>
      <vt:lpstr>Text </vt:lpstr>
      <vt:lpstr>PowerPoint 演示文稿</vt:lpstr>
      <vt:lpstr>Text </vt:lpstr>
      <vt:lpstr>PowerPoint 演示文稿</vt:lpstr>
      <vt:lpstr>Characters to recognize</vt:lpstr>
      <vt:lpstr>Characters to Write</vt:lpstr>
      <vt:lpstr>Characters to Write</vt:lpstr>
      <vt:lpstr>Characters to write</vt:lpstr>
      <vt:lpstr>Try  to write characters</vt:lpstr>
      <vt:lpstr>Can I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新兴网络技术应用于留学生现代汉语课教学模式研究</dc:title>
  <dc:creator>admin</dc:creator>
  <cp:lastModifiedBy>S FENG</cp:lastModifiedBy>
  <cp:revision>699</cp:revision>
  <dcterms:created xsi:type="dcterms:W3CDTF">2015-11-05T11:59:10Z</dcterms:created>
  <dcterms:modified xsi:type="dcterms:W3CDTF">2023-11-12T00:21:34Z</dcterms:modified>
</cp:coreProperties>
</file>